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63" r:id="rId5"/>
    <p:sldId id="259" r:id="rId6"/>
    <p:sldId id="260" r:id="rId7"/>
    <p:sldId id="261" r:id="rId8"/>
    <p:sldId id="262" r:id="rId9"/>
    <p:sldId id="264" r:id="rId10"/>
    <p:sldId id="265" r:id="rId11"/>
  </p:sldIdLst>
  <p:sldSz cx="18288000" cy="10287000"/>
  <p:notesSz cx="6858000" cy="9144000"/>
  <p:embeddedFontLst>
    <p:embeddedFont>
      <p:font typeface="Arimo" panose="020B0604020202020204" charset="0"/>
      <p:regular r:id="rId13"/>
    </p:embeddedFont>
    <p:embeddedFont>
      <p:font typeface="Arimo Bold" panose="020B0604020202020204" charset="0"/>
      <p:regular r:id="rId14"/>
    </p:embeddedFont>
    <p:embeddedFont>
      <p:font typeface="Asap" panose="020B0604020202020204" charset="0"/>
      <p:regular r:id="rId15"/>
    </p:embeddedFont>
    <p:embeddedFont>
      <p:font typeface="Asap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548"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DCBB6-48BC-9454-FC04-CDD72215C77F}"/>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37B29D-EDCA-EF68-1FE7-19AA4B70C3F3}"/>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D2323E9E-718F-8DCE-AC6D-0C1E435A4F63}"/>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D0013628-42E9-5D31-B20D-43780A4AA0CA}"/>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825746E0-F6E2-D8EA-4237-A09975864AB2}"/>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56D2C961-1B0E-6856-27EE-30A643092F18}"/>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6624F535-2138-866D-B086-CF88D49781CE}"/>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628252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10.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image" Target="../media/image99.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33.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94.svg"/><Relationship Id="rId11" Type="http://schemas.openxmlformats.org/officeDocument/2006/relationships/image" Target="../media/image32.png"/><Relationship Id="rId5" Type="http://schemas.openxmlformats.org/officeDocument/2006/relationships/image" Target="../media/image93.png"/><Relationship Id="rId10" Type="http://schemas.openxmlformats.org/officeDocument/2006/relationships/image" Target="../media/image98.svg"/><Relationship Id="rId4" Type="http://schemas.openxmlformats.org/officeDocument/2006/relationships/image" Target="../media/image92.svg"/><Relationship Id="rId9" Type="http://schemas.openxmlformats.org/officeDocument/2006/relationships/image" Target="../media/image97.png"/><Relationship Id="rId14" Type="http://schemas.openxmlformats.org/officeDocument/2006/relationships/image" Target="../media/image100.svg"/></Relationships>
</file>

<file path=ppt/slides/_rels/slide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notesSlide" Target="../notesSlides/notesSlide3.xml"/><Relationship Id="rId16"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s>
</file>

<file path=ppt/slides/_rels/slide4.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3" Type="http://schemas.openxmlformats.org/officeDocument/2006/relationships/image" Target="../media/image13.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14.svg"/><Relationship Id="rId9" Type="http://schemas.openxmlformats.org/officeDocument/2006/relationships/image" Target="../media/image42.png"/><Relationship Id="rId14" Type="http://schemas.openxmlformats.org/officeDocument/2006/relationships/image" Target="../media/image47.svg"/></Relationships>
</file>

<file path=ppt/slides/_rels/slide5.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slides/_rels/slide6.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slides/_rels/slide7.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s>
</file>

<file path=ppt/slides/_rels/slide8.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87.png"/><Relationship Id="rId18" Type="http://schemas.openxmlformats.org/officeDocument/2006/relationships/hyperlink" Target="https://www.kaggle.com/datasets/alexo98/leaf-detection" TargetMode="External"/><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svg"/><Relationship Id="rId17" Type="http://schemas.openxmlformats.org/officeDocument/2006/relationships/image" Target="../media/image90.svg"/><Relationship Id="rId2" Type="http://schemas.openxmlformats.org/officeDocument/2006/relationships/notesSlide" Target="../notesSlides/notesSlide8.xml"/><Relationship Id="rId16"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80.sv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hyperlink" Target="https://www.kaggle.com/datasets/emmarex/plantdisease" TargetMode="External"/><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83.png"/><Relationship Id="rId14" Type="http://schemas.openxmlformats.org/officeDocument/2006/relationships/image" Target="../media/image88.svg"/></Relationships>
</file>

<file path=ppt/slides/_rels/slide9.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image" Target="../media/image99.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33.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94.svg"/><Relationship Id="rId11" Type="http://schemas.openxmlformats.org/officeDocument/2006/relationships/image" Target="../media/image32.png"/><Relationship Id="rId5" Type="http://schemas.openxmlformats.org/officeDocument/2006/relationships/image" Target="../media/image93.png"/><Relationship Id="rId10" Type="http://schemas.openxmlformats.org/officeDocument/2006/relationships/image" Target="../media/image98.svg"/><Relationship Id="rId4" Type="http://schemas.openxmlformats.org/officeDocument/2006/relationships/image" Target="../media/image92.svg"/><Relationship Id="rId9" Type="http://schemas.openxmlformats.org/officeDocument/2006/relationships/image" Target="../media/image97.png"/><Relationship Id="rId14" Type="http://schemas.openxmlformats.org/officeDocument/2006/relationships/image" Target="../media/image10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3DB"/>
        </a:solidFill>
        <a:effectLst/>
      </p:bgPr>
    </p:bg>
    <p:spTree>
      <p:nvGrpSpPr>
        <p:cNvPr id="1" name=""/>
        <p:cNvGrpSpPr/>
        <p:nvPr/>
      </p:nvGrpSpPr>
      <p:grpSpPr>
        <a:xfrm>
          <a:off x="0" y="0"/>
          <a:ext cx="0" cy="0"/>
          <a:chOff x="0" y="0"/>
          <a:chExt cx="0" cy="0"/>
        </a:xfrm>
      </p:grpSpPr>
      <p:sp>
        <p:nvSpPr>
          <p:cNvPr id="2" name="Freeform 2"/>
          <p:cNvSpPr/>
          <p:nvPr/>
        </p:nvSpPr>
        <p:spPr>
          <a:xfrm>
            <a:off x="-42484" y="-29168"/>
            <a:ext cx="4621938" cy="4375234"/>
          </a:xfrm>
          <a:custGeom>
            <a:avLst/>
            <a:gdLst/>
            <a:ahLst/>
            <a:cxnLst/>
            <a:rect l="l" t="t" r="r" b="b"/>
            <a:pathLst>
              <a:path w="4621938" h="4375234">
                <a:moveTo>
                  <a:pt x="0" y="0"/>
                </a:moveTo>
                <a:lnTo>
                  <a:pt x="4621938" y="0"/>
                </a:lnTo>
                <a:lnTo>
                  <a:pt x="4621938" y="4375234"/>
                </a:lnTo>
                <a:lnTo>
                  <a:pt x="0" y="43752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3" name="Group 3"/>
          <p:cNvGrpSpPr/>
          <p:nvPr/>
        </p:nvGrpSpPr>
        <p:grpSpPr>
          <a:xfrm rot="-10800000">
            <a:off x="15021600" y="0"/>
            <a:ext cx="3266400" cy="3604800"/>
            <a:chOff x="0" y="0"/>
            <a:chExt cx="4355200" cy="4806400"/>
          </a:xfrm>
        </p:grpSpPr>
        <p:sp>
          <p:nvSpPr>
            <p:cNvPr id="4" name="Freeform 4"/>
            <p:cNvSpPr/>
            <p:nvPr/>
          </p:nvSpPr>
          <p:spPr>
            <a:xfrm>
              <a:off x="0" y="0"/>
              <a:ext cx="4355338" cy="4806442"/>
            </a:xfrm>
            <a:custGeom>
              <a:avLst/>
              <a:gdLst/>
              <a:ahLst/>
              <a:cxnLst/>
              <a:rect l="l" t="t" r="r" b="b"/>
              <a:pathLst>
                <a:path w="4355338" h="4806442">
                  <a:moveTo>
                    <a:pt x="2114804" y="0"/>
                  </a:moveTo>
                  <a:lnTo>
                    <a:pt x="2240534" y="0"/>
                  </a:lnTo>
                  <a:cubicBezTo>
                    <a:pt x="3408426" y="0"/>
                    <a:pt x="4355338" y="946785"/>
                    <a:pt x="4355338" y="2114804"/>
                  </a:cubicBezTo>
                  <a:lnTo>
                    <a:pt x="4355338" y="4806442"/>
                  </a:lnTo>
                  <a:lnTo>
                    <a:pt x="0" y="4806442"/>
                  </a:lnTo>
                  <a:lnTo>
                    <a:pt x="0" y="2114804"/>
                  </a:lnTo>
                  <a:cubicBezTo>
                    <a:pt x="0" y="946785"/>
                    <a:pt x="946785" y="0"/>
                    <a:pt x="2114804" y="0"/>
                  </a:cubicBezTo>
                  <a:close/>
                </a:path>
              </a:pathLst>
            </a:custGeom>
            <a:solidFill>
              <a:srgbClr val="D2E296"/>
            </a:solidFill>
          </p:spPr>
          <p:txBody>
            <a:bodyPr/>
            <a:lstStyle/>
            <a:p>
              <a:endParaRPr lang="en-IN"/>
            </a:p>
          </p:txBody>
        </p:sp>
      </p:grpSp>
      <p:grpSp>
        <p:nvGrpSpPr>
          <p:cNvPr id="5" name="Group 5"/>
          <p:cNvGrpSpPr/>
          <p:nvPr/>
        </p:nvGrpSpPr>
        <p:grpSpPr>
          <a:xfrm rot="5400000">
            <a:off x="386984" y="6820516"/>
            <a:ext cx="3071400" cy="3901200"/>
            <a:chOff x="0" y="0"/>
            <a:chExt cx="4095200" cy="5201600"/>
          </a:xfrm>
        </p:grpSpPr>
        <p:sp>
          <p:nvSpPr>
            <p:cNvPr id="6" name="Freeform 6"/>
            <p:cNvSpPr/>
            <p:nvPr/>
          </p:nvSpPr>
          <p:spPr>
            <a:xfrm>
              <a:off x="0" y="0"/>
              <a:ext cx="4095369" cy="5201666"/>
            </a:xfrm>
            <a:custGeom>
              <a:avLst/>
              <a:gdLst/>
              <a:ahLst/>
              <a:cxnLst/>
              <a:rect l="l" t="t" r="r" b="b"/>
              <a:pathLst>
                <a:path w="4095369" h="5201666">
                  <a:moveTo>
                    <a:pt x="1988566" y="0"/>
                  </a:moveTo>
                  <a:lnTo>
                    <a:pt x="2106803" y="0"/>
                  </a:lnTo>
                  <a:cubicBezTo>
                    <a:pt x="3204972" y="0"/>
                    <a:pt x="4095369" y="890270"/>
                    <a:pt x="4095369" y="1988566"/>
                  </a:cubicBezTo>
                  <a:lnTo>
                    <a:pt x="4095369" y="5201666"/>
                  </a:lnTo>
                  <a:lnTo>
                    <a:pt x="0" y="5201666"/>
                  </a:lnTo>
                  <a:lnTo>
                    <a:pt x="0" y="1988566"/>
                  </a:lnTo>
                  <a:cubicBezTo>
                    <a:pt x="0" y="890270"/>
                    <a:pt x="890270" y="0"/>
                    <a:pt x="1988566" y="0"/>
                  </a:cubicBezTo>
                  <a:close/>
                </a:path>
              </a:pathLst>
            </a:custGeom>
            <a:solidFill>
              <a:srgbClr val="D2E296"/>
            </a:solidFill>
          </p:spPr>
          <p:txBody>
            <a:bodyPr/>
            <a:lstStyle/>
            <a:p>
              <a:endParaRPr lang="en-IN"/>
            </a:p>
          </p:txBody>
        </p:sp>
      </p:grpSp>
      <p:grpSp>
        <p:nvGrpSpPr>
          <p:cNvPr id="7" name="Group 7"/>
          <p:cNvGrpSpPr/>
          <p:nvPr/>
        </p:nvGrpSpPr>
        <p:grpSpPr>
          <a:xfrm>
            <a:off x="12503634" y="7623350"/>
            <a:ext cx="5798950" cy="2672134"/>
            <a:chOff x="0" y="0"/>
            <a:chExt cx="7731933" cy="3562845"/>
          </a:xfrm>
        </p:grpSpPr>
        <p:sp>
          <p:nvSpPr>
            <p:cNvPr id="8" name="Freeform 8"/>
            <p:cNvSpPr/>
            <p:nvPr/>
          </p:nvSpPr>
          <p:spPr>
            <a:xfrm>
              <a:off x="0" y="520845"/>
              <a:ext cx="7731933" cy="3042000"/>
            </a:xfrm>
            <a:custGeom>
              <a:avLst/>
              <a:gdLst/>
              <a:ahLst/>
              <a:cxnLst/>
              <a:rect l="l" t="t" r="r" b="b"/>
              <a:pathLst>
                <a:path w="7731933" h="3042000">
                  <a:moveTo>
                    <a:pt x="0" y="0"/>
                  </a:moveTo>
                  <a:lnTo>
                    <a:pt x="7731933" y="0"/>
                  </a:lnTo>
                  <a:lnTo>
                    <a:pt x="7731933" y="3042000"/>
                  </a:lnTo>
                  <a:lnTo>
                    <a:pt x="0" y="3042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9" name="Freeform 9"/>
            <p:cNvSpPr/>
            <p:nvPr/>
          </p:nvSpPr>
          <p:spPr>
            <a:xfrm>
              <a:off x="3260955" y="0"/>
              <a:ext cx="3012333" cy="2974800"/>
            </a:xfrm>
            <a:custGeom>
              <a:avLst/>
              <a:gdLst/>
              <a:ahLst/>
              <a:cxnLst/>
              <a:rect l="l" t="t" r="r" b="b"/>
              <a:pathLst>
                <a:path w="3012333" h="2974800">
                  <a:moveTo>
                    <a:pt x="0" y="0"/>
                  </a:moveTo>
                  <a:lnTo>
                    <a:pt x="3012333" y="0"/>
                  </a:lnTo>
                  <a:lnTo>
                    <a:pt x="3012333" y="2974800"/>
                  </a:lnTo>
                  <a:lnTo>
                    <a:pt x="0" y="297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grpSp>
      <p:sp>
        <p:nvSpPr>
          <p:cNvPr id="10" name="Freeform 10"/>
          <p:cNvSpPr/>
          <p:nvPr/>
        </p:nvSpPr>
        <p:spPr>
          <a:xfrm>
            <a:off x="-20976" y="-5444"/>
            <a:ext cx="1998628" cy="2140068"/>
          </a:xfrm>
          <a:custGeom>
            <a:avLst/>
            <a:gdLst/>
            <a:ahLst/>
            <a:cxnLst/>
            <a:rect l="l" t="t" r="r" b="b"/>
            <a:pathLst>
              <a:path w="1998628" h="2140068">
                <a:moveTo>
                  <a:pt x="0" y="0"/>
                </a:moveTo>
                <a:lnTo>
                  <a:pt x="1998628" y="0"/>
                </a:lnTo>
                <a:lnTo>
                  <a:pt x="1998628" y="2140068"/>
                </a:lnTo>
                <a:lnTo>
                  <a:pt x="0" y="214006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1" name="Freeform 11"/>
          <p:cNvSpPr/>
          <p:nvPr/>
        </p:nvSpPr>
        <p:spPr>
          <a:xfrm>
            <a:off x="-22825" y="7422425"/>
            <a:ext cx="3512400" cy="2909950"/>
          </a:xfrm>
          <a:custGeom>
            <a:avLst/>
            <a:gdLst/>
            <a:ahLst/>
            <a:cxnLst/>
            <a:rect l="l" t="t" r="r" b="b"/>
            <a:pathLst>
              <a:path w="3512400" h="2909950">
                <a:moveTo>
                  <a:pt x="0" y="0"/>
                </a:moveTo>
                <a:lnTo>
                  <a:pt x="3512400" y="0"/>
                </a:lnTo>
                <a:lnTo>
                  <a:pt x="3512400" y="2909950"/>
                </a:lnTo>
                <a:lnTo>
                  <a:pt x="0" y="290995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grpSp>
        <p:nvGrpSpPr>
          <p:cNvPr id="12" name="Group 12"/>
          <p:cNvGrpSpPr/>
          <p:nvPr/>
        </p:nvGrpSpPr>
        <p:grpSpPr>
          <a:xfrm>
            <a:off x="1154150" y="5607424"/>
            <a:ext cx="579310" cy="424960"/>
            <a:chOff x="0" y="0"/>
            <a:chExt cx="772413" cy="566613"/>
          </a:xfrm>
        </p:grpSpPr>
        <p:sp>
          <p:nvSpPr>
            <p:cNvPr id="13" name="Freeform 13"/>
            <p:cNvSpPr/>
            <p:nvPr/>
          </p:nvSpPr>
          <p:spPr>
            <a:xfrm>
              <a:off x="0" y="127"/>
              <a:ext cx="772414" cy="566547"/>
            </a:xfrm>
            <a:custGeom>
              <a:avLst/>
              <a:gdLst/>
              <a:ahLst/>
              <a:cxnLst/>
              <a:rect l="l" t="t" r="r" b="b"/>
              <a:pathLst>
                <a:path w="772414" h="566547">
                  <a:moveTo>
                    <a:pt x="400304" y="0"/>
                  </a:moveTo>
                  <a:cubicBezTo>
                    <a:pt x="397510" y="0"/>
                    <a:pt x="394843" y="0"/>
                    <a:pt x="392049" y="127"/>
                  </a:cubicBezTo>
                  <a:cubicBezTo>
                    <a:pt x="0" y="11557"/>
                    <a:pt x="135001" y="566547"/>
                    <a:pt x="471551" y="566547"/>
                  </a:cubicBezTo>
                  <a:cubicBezTo>
                    <a:pt x="523621" y="566547"/>
                    <a:pt x="580390" y="553212"/>
                    <a:pt x="640715" y="522732"/>
                  </a:cubicBezTo>
                  <a:cubicBezTo>
                    <a:pt x="674497" y="505841"/>
                    <a:pt x="704723" y="484124"/>
                    <a:pt x="726440" y="454025"/>
                  </a:cubicBezTo>
                  <a:cubicBezTo>
                    <a:pt x="772414" y="389890"/>
                    <a:pt x="769874" y="300609"/>
                    <a:pt x="739775" y="227076"/>
                  </a:cubicBezTo>
                  <a:cubicBezTo>
                    <a:pt x="685292" y="93091"/>
                    <a:pt x="544830" y="0"/>
                    <a:pt x="400304" y="0"/>
                  </a:cubicBezTo>
                  <a:close/>
                </a:path>
              </a:pathLst>
            </a:custGeom>
            <a:solidFill>
              <a:srgbClr val="D0AF84"/>
            </a:solidFill>
          </p:spPr>
          <p:txBody>
            <a:bodyPr/>
            <a:lstStyle/>
            <a:p>
              <a:endParaRPr lang="en-IN"/>
            </a:p>
          </p:txBody>
        </p:sp>
      </p:grpSp>
      <p:grpSp>
        <p:nvGrpSpPr>
          <p:cNvPr id="14" name="Group 14"/>
          <p:cNvGrpSpPr/>
          <p:nvPr/>
        </p:nvGrpSpPr>
        <p:grpSpPr>
          <a:xfrm rot="1765939">
            <a:off x="667378" y="6418834"/>
            <a:ext cx="849328" cy="840642"/>
            <a:chOff x="0" y="0"/>
            <a:chExt cx="1132437" cy="1120856"/>
          </a:xfrm>
        </p:grpSpPr>
        <p:sp>
          <p:nvSpPr>
            <p:cNvPr id="15" name="Freeform 15"/>
            <p:cNvSpPr/>
            <p:nvPr/>
          </p:nvSpPr>
          <p:spPr>
            <a:xfrm>
              <a:off x="0" y="0"/>
              <a:ext cx="1132459" cy="1120648"/>
            </a:xfrm>
            <a:custGeom>
              <a:avLst/>
              <a:gdLst/>
              <a:ahLst/>
              <a:cxnLst/>
              <a:rect l="l" t="t" r="r" b="b"/>
              <a:pathLst>
                <a:path w="1132459" h="1120648">
                  <a:moveTo>
                    <a:pt x="507365" y="0"/>
                  </a:moveTo>
                  <a:cubicBezTo>
                    <a:pt x="403987" y="0"/>
                    <a:pt x="305308" y="51943"/>
                    <a:pt x="226441" y="120904"/>
                  </a:cubicBezTo>
                  <a:cubicBezTo>
                    <a:pt x="89789" y="244983"/>
                    <a:pt x="5461" y="426466"/>
                    <a:pt x="1778" y="611759"/>
                  </a:cubicBezTo>
                  <a:cubicBezTo>
                    <a:pt x="0" y="667512"/>
                    <a:pt x="7239" y="723138"/>
                    <a:pt x="21590" y="777113"/>
                  </a:cubicBezTo>
                  <a:cubicBezTo>
                    <a:pt x="80645" y="978916"/>
                    <a:pt x="287909" y="1120648"/>
                    <a:pt x="498602" y="1120648"/>
                  </a:cubicBezTo>
                  <a:cubicBezTo>
                    <a:pt x="518668" y="1120648"/>
                    <a:pt x="538861" y="1119378"/>
                    <a:pt x="559054" y="1116711"/>
                  </a:cubicBezTo>
                  <a:cubicBezTo>
                    <a:pt x="1132459" y="1044956"/>
                    <a:pt x="1128776" y="370840"/>
                    <a:pt x="729742" y="83185"/>
                  </a:cubicBezTo>
                  <a:cubicBezTo>
                    <a:pt x="674116" y="43688"/>
                    <a:pt x="611124" y="11303"/>
                    <a:pt x="544703" y="2286"/>
                  </a:cubicBezTo>
                  <a:cubicBezTo>
                    <a:pt x="532130" y="762"/>
                    <a:pt x="519811" y="0"/>
                    <a:pt x="507365" y="0"/>
                  </a:cubicBezTo>
                  <a:close/>
                </a:path>
              </a:pathLst>
            </a:custGeom>
            <a:solidFill>
              <a:srgbClr val="D0AF84"/>
            </a:solidFill>
          </p:spPr>
          <p:txBody>
            <a:bodyPr/>
            <a:lstStyle/>
            <a:p>
              <a:endParaRPr lang="en-IN"/>
            </a:p>
          </p:txBody>
        </p:sp>
      </p:grpSp>
      <p:grpSp>
        <p:nvGrpSpPr>
          <p:cNvPr id="16" name="Group 16"/>
          <p:cNvGrpSpPr/>
          <p:nvPr/>
        </p:nvGrpSpPr>
        <p:grpSpPr>
          <a:xfrm>
            <a:off x="515626" y="5943350"/>
            <a:ext cx="316450" cy="321050"/>
            <a:chOff x="0" y="0"/>
            <a:chExt cx="421933" cy="428067"/>
          </a:xfrm>
        </p:grpSpPr>
        <p:sp>
          <p:nvSpPr>
            <p:cNvPr id="17" name="Freeform 17"/>
            <p:cNvSpPr/>
            <p:nvPr/>
          </p:nvSpPr>
          <p:spPr>
            <a:xfrm>
              <a:off x="127" y="0"/>
              <a:ext cx="421767" cy="427990"/>
            </a:xfrm>
            <a:custGeom>
              <a:avLst/>
              <a:gdLst/>
              <a:ahLst/>
              <a:cxnLst/>
              <a:rect l="l" t="t" r="r" b="b"/>
              <a:pathLst>
                <a:path w="421767" h="427990">
                  <a:moveTo>
                    <a:pt x="179832" y="0"/>
                  </a:moveTo>
                  <a:cubicBezTo>
                    <a:pt x="168402" y="0"/>
                    <a:pt x="157099" y="1143"/>
                    <a:pt x="145923" y="3937"/>
                  </a:cubicBezTo>
                  <a:cubicBezTo>
                    <a:pt x="80899" y="20574"/>
                    <a:pt x="41148" y="86487"/>
                    <a:pt x="22860" y="150749"/>
                  </a:cubicBezTo>
                  <a:cubicBezTo>
                    <a:pt x="0" y="229362"/>
                    <a:pt x="3048" y="326263"/>
                    <a:pt x="65786" y="378714"/>
                  </a:cubicBezTo>
                  <a:cubicBezTo>
                    <a:pt x="107188" y="413004"/>
                    <a:pt x="153035" y="427990"/>
                    <a:pt x="196977" y="427990"/>
                  </a:cubicBezTo>
                  <a:cubicBezTo>
                    <a:pt x="315849" y="427990"/>
                    <a:pt x="421767" y="318008"/>
                    <a:pt x="392811" y="180213"/>
                  </a:cubicBezTo>
                  <a:cubicBezTo>
                    <a:pt x="375285" y="92837"/>
                    <a:pt x="300736" y="19812"/>
                    <a:pt x="214249" y="3175"/>
                  </a:cubicBezTo>
                  <a:cubicBezTo>
                    <a:pt x="202692" y="1143"/>
                    <a:pt x="191262" y="0"/>
                    <a:pt x="179832" y="0"/>
                  </a:cubicBezTo>
                  <a:close/>
                </a:path>
              </a:pathLst>
            </a:custGeom>
            <a:solidFill>
              <a:srgbClr val="D0AF84"/>
            </a:solidFill>
          </p:spPr>
          <p:txBody>
            <a:bodyPr/>
            <a:lstStyle/>
            <a:p>
              <a:endParaRPr lang="en-IN"/>
            </a:p>
          </p:txBody>
        </p:sp>
      </p:grpSp>
      <p:grpSp>
        <p:nvGrpSpPr>
          <p:cNvPr id="18" name="Group 18"/>
          <p:cNvGrpSpPr/>
          <p:nvPr/>
        </p:nvGrpSpPr>
        <p:grpSpPr>
          <a:xfrm>
            <a:off x="712276" y="5090950"/>
            <a:ext cx="316450" cy="321050"/>
            <a:chOff x="0" y="0"/>
            <a:chExt cx="421933" cy="428067"/>
          </a:xfrm>
        </p:grpSpPr>
        <p:sp>
          <p:nvSpPr>
            <p:cNvPr id="19" name="Freeform 19"/>
            <p:cNvSpPr/>
            <p:nvPr/>
          </p:nvSpPr>
          <p:spPr>
            <a:xfrm>
              <a:off x="127" y="0"/>
              <a:ext cx="421767" cy="427990"/>
            </a:xfrm>
            <a:custGeom>
              <a:avLst/>
              <a:gdLst/>
              <a:ahLst/>
              <a:cxnLst/>
              <a:rect l="l" t="t" r="r" b="b"/>
              <a:pathLst>
                <a:path w="421767" h="427990">
                  <a:moveTo>
                    <a:pt x="179832" y="0"/>
                  </a:moveTo>
                  <a:cubicBezTo>
                    <a:pt x="168402" y="0"/>
                    <a:pt x="157099" y="1143"/>
                    <a:pt x="145923" y="3937"/>
                  </a:cubicBezTo>
                  <a:cubicBezTo>
                    <a:pt x="80899" y="20574"/>
                    <a:pt x="41148" y="86487"/>
                    <a:pt x="22860" y="150749"/>
                  </a:cubicBezTo>
                  <a:cubicBezTo>
                    <a:pt x="0" y="229362"/>
                    <a:pt x="3048" y="326263"/>
                    <a:pt x="65786" y="378714"/>
                  </a:cubicBezTo>
                  <a:cubicBezTo>
                    <a:pt x="107188" y="413004"/>
                    <a:pt x="153035" y="427990"/>
                    <a:pt x="196977" y="427990"/>
                  </a:cubicBezTo>
                  <a:cubicBezTo>
                    <a:pt x="315849" y="427990"/>
                    <a:pt x="421767" y="318008"/>
                    <a:pt x="392811" y="180213"/>
                  </a:cubicBezTo>
                  <a:cubicBezTo>
                    <a:pt x="375285" y="92837"/>
                    <a:pt x="300736" y="19812"/>
                    <a:pt x="214249" y="3175"/>
                  </a:cubicBezTo>
                  <a:cubicBezTo>
                    <a:pt x="202692" y="1143"/>
                    <a:pt x="191262" y="0"/>
                    <a:pt x="179832" y="0"/>
                  </a:cubicBezTo>
                  <a:close/>
                </a:path>
              </a:pathLst>
            </a:custGeom>
            <a:solidFill>
              <a:srgbClr val="D0AF84"/>
            </a:solidFill>
          </p:spPr>
          <p:txBody>
            <a:bodyPr/>
            <a:lstStyle/>
            <a:p>
              <a:endParaRPr lang="en-IN"/>
            </a:p>
          </p:txBody>
        </p:sp>
      </p:grpSp>
      <p:sp>
        <p:nvSpPr>
          <p:cNvPr id="20" name="Freeform 20"/>
          <p:cNvSpPr/>
          <p:nvPr/>
        </p:nvSpPr>
        <p:spPr>
          <a:xfrm>
            <a:off x="14074925" y="-9525"/>
            <a:ext cx="4222600" cy="2701550"/>
          </a:xfrm>
          <a:custGeom>
            <a:avLst/>
            <a:gdLst/>
            <a:ahLst/>
            <a:cxnLst/>
            <a:rect l="l" t="t" r="r" b="b"/>
            <a:pathLst>
              <a:path w="4222600" h="2701550">
                <a:moveTo>
                  <a:pt x="0" y="0"/>
                </a:moveTo>
                <a:lnTo>
                  <a:pt x="4222600" y="0"/>
                </a:lnTo>
                <a:lnTo>
                  <a:pt x="4222600" y="2701550"/>
                </a:lnTo>
                <a:lnTo>
                  <a:pt x="0" y="270155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21" name="TextBox 21"/>
          <p:cNvSpPr txBox="1"/>
          <p:nvPr/>
        </p:nvSpPr>
        <p:spPr>
          <a:xfrm>
            <a:off x="4119539" y="7761406"/>
            <a:ext cx="5024461" cy="1945464"/>
          </a:xfrm>
          <a:prstGeom prst="rect">
            <a:avLst/>
          </a:prstGeom>
        </p:spPr>
        <p:txBody>
          <a:bodyPr lIns="0" tIns="0" rIns="0" bIns="0" rtlCol="0" anchor="t">
            <a:spAutoFit/>
          </a:bodyPr>
          <a:lstStyle/>
          <a:p>
            <a:pPr algn="just">
              <a:lnSpc>
                <a:spcPts val="3861"/>
              </a:lnSpc>
            </a:pPr>
            <a:r>
              <a:rPr lang="en-US" sz="3218" dirty="0">
                <a:solidFill>
                  <a:srgbClr val="41571E"/>
                </a:solidFill>
                <a:latin typeface="Asap"/>
                <a:ea typeface="Asap"/>
                <a:cs typeface="Asap"/>
                <a:sym typeface="Asap"/>
              </a:rPr>
              <a:t>Presented By-</a:t>
            </a:r>
          </a:p>
          <a:p>
            <a:pPr algn="just">
              <a:lnSpc>
                <a:spcPts val="3861"/>
              </a:lnSpc>
            </a:pPr>
            <a:r>
              <a:rPr lang="en-US" sz="3218" dirty="0">
                <a:solidFill>
                  <a:srgbClr val="41571E"/>
                </a:solidFill>
                <a:latin typeface="Asap"/>
                <a:ea typeface="Asap"/>
                <a:cs typeface="Asap"/>
                <a:sym typeface="Asap"/>
              </a:rPr>
              <a:t>     A023 Faria Khan</a:t>
            </a:r>
          </a:p>
          <a:p>
            <a:pPr algn="just">
              <a:lnSpc>
                <a:spcPts val="3861"/>
              </a:lnSpc>
            </a:pPr>
            <a:r>
              <a:rPr lang="en-US" sz="3218" dirty="0">
                <a:solidFill>
                  <a:srgbClr val="41571E"/>
                </a:solidFill>
                <a:latin typeface="Asap"/>
                <a:ea typeface="Asap"/>
                <a:cs typeface="Asap"/>
                <a:sym typeface="Asap"/>
              </a:rPr>
              <a:t>     A034 Vinit Poojary</a:t>
            </a:r>
          </a:p>
          <a:p>
            <a:pPr algn="just">
              <a:lnSpc>
                <a:spcPts val="3861"/>
              </a:lnSpc>
            </a:pPr>
            <a:r>
              <a:rPr lang="en-US" sz="3218" dirty="0">
                <a:solidFill>
                  <a:srgbClr val="41571E"/>
                </a:solidFill>
                <a:latin typeface="Asap"/>
                <a:ea typeface="Asap"/>
                <a:cs typeface="Asap"/>
                <a:sym typeface="Asap"/>
              </a:rPr>
              <a:t>     A038 Aishwarya </a:t>
            </a:r>
            <a:r>
              <a:rPr lang="en-US" sz="3218" dirty="0" err="1">
                <a:solidFill>
                  <a:srgbClr val="41571E"/>
                </a:solidFill>
                <a:latin typeface="Asap"/>
                <a:ea typeface="Asap"/>
                <a:cs typeface="Asap"/>
                <a:sym typeface="Asap"/>
              </a:rPr>
              <a:t>Shirsat</a:t>
            </a:r>
            <a:endParaRPr lang="en-US" sz="3218" dirty="0">
              <a:solidFill>
                <a:srgbClr val="41571E"/>
              </a:solidFill>
              <a:latin typeface="Asap"/>
              <a:ea typeface="Asap"/>
              <a:cs typeface="Asap"/>
              <a:sym typeface="Asap"/>
            </a:endParaRPr>
          </a:p>
        </p:txBody>
      </p:sp>
      <p:sp>
        <p:nvSpPr>
          <p:cNvPr id="22" name="TextBox 22"/>
          <p:cNvSpPr txBox="1"/>
          <p:nvPr/>
        </p:nvSpPr>
        <p:spPr>
          <a:xfrm>
            <a:off x="1766109" y="3353847"/>
            <a:ext cx="14755782" cy="3569781"/>
          </a:xfrm>
          <a:prstGeom prst="rect">
            <a:avLst/>
          </a:prstGeom>
        </p:spPr>
        <p:txBody>
          <a:bodyPr lIns="0" tIns="0" rIns="0" bIns="0" rtlCol="0" anchor="t">
            <a:spAutoFit/>
          </a:bodyPr>
          <a:lstStyle/>
          <a:p>
            <a:pPr algn="ctr">
              <a:lnSpc>
                <a:spcPts val="9358"/>
              </a:lnSpc>
            </a:pPr>
            <a:r>
              <a:rPr lang="en-US" sz="7799" b="1" dirty="0">
                <a:solidFill>
                  <a:srgbClr val="748E1E"/>
                </a:solidFill>
                <a:latin typeface="Asap Bold"/>
                <a:ea typeface="Asap Bold"/>
                <a:cs typeface="Asap Bold"/>
                <a:sym typeface="Asap Bold"/>
              </a:rPr>
              <a:t>Smart Agriculture: Deep Learning for Detecting Plant Diseases Through Imaging</a:t>
            </a:r>
            <a:r>
              <a:rPr lang="en-US" sz="7799" dirty="0">
                <a:solidFill>
                  <a:srgbClr val="41571E"/>
                </a:solidFill>
                <a:latin typeface="Asap"/>
                <a:ea typeface="Asap"/>
                <a:cs typeface="Asap"/>
                <a:sym typeface="Asap"/>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F3DB"/>
        </a:solidFill>
        <a:effectLst/>
      </p:bgPr>
    </p:bg>
    <p:spTree>
      <p:nvGrpSpPr>
        <p:cNvPr id="1" name="">
          <a:extLst>
            <a:ext uri="{FF2B5EF4-FFF2-40B4-BE49-F238E27FC236}">
              <a16:creationId xmlns:a16="http://schemas.microsoft.com/office/drawing/2014/main" id="{9A6869BA-0B72-4EDC-DE4B-23B48A75553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2C886D7-2022-9125-C32B-A712271D6AAF}"/>
              </a:ext>
            </a:extLst>
          </p:cNvPr>
          <p:cNvGrpSpPr/>
          <p:nvPr/>
        </p:nvGrpSpPr>
        <p:grpSpPr>
          <a:xfrm rot="-5400000">
            <a:off x="14816284" y="6810994"/>
            <a:ext cx="3071400" cy="3901200"/>
            <a:chOff x="0" y="0"/>
            <a:chExt cx="4095200" cy="5201600"/>
          </a:xfrm>
        </p:grpSpPr>
        <p:sp>
          <p:nvSpPr>
            <p:cNvPr id="3" name="Freeform 3">
              <a:extLst>
                <a:ext uri="{FF2B5EF4-FFF2-40B4-BE49-F238E27FC236}">
                  <a16:creationId xmlns:a16="http://schemas.microsoft.com/office/drawing/2014/main" id="{5124A748-94D7-EE77-7344-BC6B01A7C252}"/>
                </a:ext>
              </a:extLst>
            </p:cNvPr>
            <p:cNvSpPr/>
            <p:nvPr/>
          </p:nvSpPr>
          <p:spPr>
            <a:xfrm>
              <a:off x="0" y="0"/>
              <a:ext cx="4095242" cy="5201666"/>
            </a:xfrm>
            <a:custGeom>
              <a:avLst/>
              <a:gdLst/>
              <a:ahLst/>
              <a:cxnLst/>
              <a:rect l="l" t="t" r="r" b="b"/>
              <a:pathLst>
                <a:path w="4095242" h="5201666">
                  <a:moveTo>
                    <a:pt x="2106676" y="0"/>
                  </a:moveTo>
                  <a:lnTo>
                    <a:pt x="1988439" y="0"/>
                  </a:lnTo>
                  <a:cubicBezTo>
                    <a:pt x="890270" y="0"/>
                    <a:pt x="0" y="890270"/>
                    <a:pt x="0" y="1988566"/>
                  </a:cubicBezTo>
                  <a:lnTo>
                    <a:pt x="0" y="5201666"/>
                  </a:lnTo>
                  <a:lnTo>
                    <a:pt x="4095242" y="5201666"/>
                  </a:lnTo>
                  <a:lnTo>
                    <a:pt x="4095242" y="1988566"/>
                  </a:lnTo>
                  <a:cubicBezTo>
                    <a:pt x="4095242" y="890270"/>
                    <a:pt x="3204972" y="0"/>
                    <a:pt x="2106676" y="0"/>
                  </a:cubicBezTo>
                  <a:close/>
                </a:path>
              </a:pathLst>
            </a:custGeom>
            <a:solidFill>
              <a:srgbClr val="D2E296"/>
            </a:solidFill>
          </p:spPr>
          <p:txBody>
            <a:bodyPr/>
            <a:lstStyle/>
            <a:p>
              <a:endParaRPr lang="en-IN"/>
            </a:p>
          </p:txBody>
        </p:sp>
      </p:grpSp>
      <p:sp>
        <p:nvSpPr>
          <p:cNvPr id="4" name="Freeform 4">
            <a:extLst>
              <a:ext uri="{FF2B5EF4-FFF2-40B4-BE49-F238E27FC236}">
                <a16:creationId xmlns:a16="http://schemas.microsoft.com/office/drawing/2014/main" id="{23DB5EB3-24A7-9785-82BD-548DC4F14F86}"/>
              </a:ext>
            </a:extLst>
          </p:cNvPr>
          <p:cNvSpPr/>
          <p:nvPr/>
        </p:nvSpPr>
        <p:spPr>
          <a:xfrm>
            <a:off x="14777232" y="6958092"/>
            <a:ext cx="3525368" cy="3337408"/>
          </a:xfrm>
          <a:custGeom>
            <a:avLst/>
            <a:gdLst/>
            <a:ahLst/>
            <a:cxnLst/>
            <a:rect l="l" t="t" r="r" b="b"/>
            <a:pathLst>
              <a:path w="3525368" h="3337408">
                <a:moveTo>
                  <a:pt x="0" y="0"/>
                </a:moveTo>
                <a:lnTo>
                  <a:pt x="3525368" y="0"/>
                </a:lnTo>
                <a:lnTo>
                  <a:pt x="3525368" y="3337408"/>
                </a:lnTo>
                <a:lnTo>
                  <a:pt x="0" y="33374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5" name="Group 5">
            <a:extLst>
              <a:ext uri="{FF2B5EF4-FFF2-40B4-BE49-F238E27FC236}">
                <a16:creationId xmlns:a16="http://schemas.microsoft.com/office/drawing/2014/main" id="{3A02C50F-E1B5-949E-E180-A6A9F1201B26}"/>
              </a:ext>
            </a:extLst>
          </p:cNvPr>
          <p:cNvGrpSpPr/>
          <p:nvPr/>
        </p:nvGrpSpPr>
        <p:grpSpPr>
          <a:xfrm rot="-10800000">
            <a:off x="-27902" y="0"/>
            <a:ext cx="2891400" cy="3604800"/>
            <a:chOff x="0" y="0"/>
            <a:chExt cx="3855200" cy="4806400"/>
          </a:xfrm>
        </p:grpSpPr>
        <p:sp>
          <p:nvSpPr>
            <p:cNvPr id="6" name="Freeform 6">
              <a:extLst>
                <a:ext uri="{FF2B5EF4-FFF2-40B4-BE49-F238E27FC236}">
                  <a16:creationId xmlns:a16="http://schemas.microsoft.com/office/drawing/2014/main" id="{835AD64F-D6D6-BE14-9243-C2CE2A2C520A}"/>
                </a:ext>
              </a:extLst>
            </p:cNvPr>
            <p:cNvSpPr/>
            <p:nvPr/>
          </p:nvSpPr>
          <p:spPr>
            <a:xfrm>
              <a:off x="0" y="0"/>
              <a:ext cx="3855212" cy="4806442"/>
            </a:xfrm>
            <a:custGeom>
              <a:avLst/>
              <a:gdLst/>
              <a:ahLst/>
              <a:cxnLst/>
              <a:rect l="l" t="t" r="r" b="b"/>
              <a:pathLst>
                <a:path w="3855212" h="4806442">
                  <a:moveTo>
                    <a:pt x="1983232" y="0"/>
                  </a:moveTo>
                  <a:lnTo>
                    <a:pt x="1871980" y="0"/>
                  </a:lnTo>
                  <a:cubicBezTo>
                    <a:pt x="838073" y="0"/>
                    <a:pt x="0" y="838073"/>
                    <a:pt x="0" y="1871980"/>
                  </a:cubicBezTo>
                  <a:lnTo>
                    <a:pt x="0" y="4806442"/>
                  </a:lnTo>
                  <a:lnTo>
                    <a:pt x="3855212" y="4806442"/>
                  </a:lnTo>
                  <a:lnTo>
                    <a:pt x="3855212" y="1871980"/>
                  </a:lnTo>
                  <a:cubicBezTo>
                    <a:pt x="3855212" y="838073"/>
                    <a:pt x="3017139" y="0"/>
                    <a:pt x="1983232" y="0"/>
                  </a:cubicBezTo>
                  <a:close/>
                </a:path>
              </a:pathLst>
            </a:custGeom>
            <a:solidFill>
              <a:srgbClr val="D2E296"/>
            </a:solidFill>
          </p:spPr>
          <p:txBody>
            <a:bodyPr/>
            <a:lstStyle/>
            <a:p>
              <a:endParaRPr lang="en-IN"/>
            </a:p>
          </p:txBody>
        </p:sp>
      </p:grpSp>
      <p:sp>
        <p:nvSpPr>
          <p:cNvPr id="7" name="Freeform 7">
            <a:extLst>
              <a:ext uri="{FF2B5EF4-FFF2-40B4-BE49-F238E27FC236}">
                <a16:creationId xmlns:a16="http://schemas.microsoft.com/office/drawing/2014/main" id="{DED035D7-8B7E-6B63-EC47-CA6580398F83}"/>
              </a:ext>
            </a:extLst>
          </p:cNvPr>
          <p:cNvSpPr/>
          <p:nvPr/>
        </p:nvSpPr>
        <p:spPr>
          <a:xfrm>
            <a:off x="-27900" y="-29168"/>
            <a:ext cx="3091500" cy="3317100"/>
          </a:xfrm>
          <a:custGeom>
            <a:avLst/>
            <a:gdLst/>
            <a:ahLst/>
            <a:cxnLst/>
            <a:rect l="l" t="t" r="r" b="b"/>
            <a:pathLst>
              <a:path w="3091500" h="3317100">
                <a:moveTo>
                  <a:pt x="0" y="0"/>
                </a:moveTo>
                <a:lnTo>
                  <a:pt x="3091500" y="0"/>
                </a:lnTo>
                <a:lnTo>
                  <a:pt x="3091500" y="3317100"/>
                </a:lnTo>
                <a:lnTo>
                  <a:pt x="0" y="33171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Freeform 8">
            <a:extLst>
              <a:ext uri="{FF2B5EF4-FFF2-40B4-BE49-F238E27FC236}">
                <a16:creationId xmlns:a16="http://schemas.microsoft.com/office/drawing/2014/main" id="{93B00EE7-FF73-BFCE-FC7C-AC40E83F1E2D}"/>
              </a:ext>
            </a:extLst>
          </p:cNvPr>
          <p:cNvSpPr/>
          <p:nvPr/>
        </p:nvSpPr>
        <p:spPr>
          <a:xfrm>
            <a:off x="604234" y="543000"/>
            <a:ext cx="2259250" cy="2231100"/>
          </a:xfrm>
          <a:custGeom>
            <a:avLst/>
            <a:gdLst/>
            <a:ahLst/>
            <a:cxnLst/>
            <a:rect l="l" t="t" r="r" b="b"/>
            <a:pathLst>
              <a:path w="2259250" h="2231100">
                <a:moveTo>
                  <a:pt x="0" y="0"/>
                </a:moveTo>
                <a:lnTo>
                  <a:pt x="2259250" y="0"/>
                </a:lnTo>
                <a:lnTo>
                  <a:pt x="2259250" y="2231100"/>
                </a:lnTo>
                <a:lnTo>
                  <a:pt x="0" y="2231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9" name="Freeform 9">
            <a:extLst>
              <a:ext uri="{FF2B5EF4-FFF2-40B4-BE49-F238E27FC236}">
                <a16:creationId xmlns:a16="http://schemas.microsoft.com/office/drawing/2014/main" id="{0D7C8EC9-48B8-9A97-E9D1-3D00E0498DFB}"/>
              </a:ext>
            </a:extLst>
          </p:cNvPr>
          <p:cNvSpPr/>
          <p:nvPr/>
        </p:nvSpPr>
        <p:spPr>
          <a:xfrm>
            <a:off x="15665575" y="49475"/>
            <a:ext cx="2644450" cy="2469400"/>
          </a:xfrm>
          <a:custGeom>
            <a:avLst/>
            <a:gdLst/>
            <a:ahLst/>
            <a:cxnLst/>
            <a:rect l="l" t="t" r="r" b="b"/>
            <a:pathLst>
              <a:path w="2644450" h="2469400">
                <a:moveTo>
                  <a:pt x="0" y="0"/>
                </a:moveTo>
                <a:lnTo>
                  <a:pt x="2644450" y="0"/>
                </a:lnTo>
                <a:lnTo>
                  <a:pt x="2644450" y="2469400"/>
                </a:lnTo>
                <a:lnTo>
                  <a:pt x="0" y="2469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0" name="Freeform 10">
            <a:extLst>
              <a:ext uri="{FF2B5EF4-FFF2-40B4-BE49-F238E27FC236}">
                <a16:creationId xmlns:a16="http://schemas.microsoft.com/office/drawing/2014/main" id="{DB2EB792-DA61-0670-2FCD-136C9303175D}"/>
              </a:ext>
            </a:extLst>
          </p:cNvPr>
          <p:cNvSpPr/>
          <p:nvPr/>
        </p:nvSpPr>
        <p:spPr>
          <a:xfrm>
            <a:off x="9950" y="7398950"/>
            <a:ext cx="3508250" cy="2905800"/>
          </a:xfrm>
          <a:custGeom>
            <a:avLst/>
            <a:gdLst/>
            <a:ahLst/>
            <a:cxnLst/>
            <a:rect l="l" t="t" r="r" b="b"/>
            <a:pathLst>
              <a:path w="3508250" h="2905800">
                <a:moveTo>
                  <a:pt x="0" y="0"/>
                </a:moveTo>
                <a:lnTo>
                  <a:pt x="3508250" y="0"/>
                </a:lnTo>
                <a:lnTo>
                  <a:pt x="3508250" y="2905800"/>
                </a:lnTo>
                <a:lnTo>
                  <a:pt x="0" y="2905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11" name="Freeform 11">
            <a:extLst>
              <a:ext uri="{FF2B5EF4-FFF2-40B4-BE49-F238E27FC236}">
                <a16:creationId xmlns:a16="http://schemas.microsoft.com/office/drawing/2014/main" id="{DE3E5E80-3845-C584-339B-D24BB971822E}"/>
              </a:ext>
            </a:extLst>
          </p:cNvPr>
          <p:cNvSpPr/>
          <p:nvPr/>
        </p:nvSpPr>
        <p:spPr>
          <a:xfrm>
            <a:off x="16106452" y="8151348"/>
            <a:ext cx="1328422" cy="1220480"/>
          </a:xfrm>
          <a:custGeom>
            <a:avLst/>
            <a:gdLst/>
            <a:ahLst/>
            <a:cxnLst/>
            <a:rect l="l" t="t" r="r" b="b"/>
            <a:pathLst>
              <a:path w="1328422" h="1220480">
                <a:moveTo>
                  <a:pt x="0" y="0"/>
                </a:moveTo>
                <a:lnTo>
                  <a:pt x="1328422" y="0"/>
                </a:lnTo>
                <a:lnTo>
                  <a:pt x="1328422" y="1220480"/>
                </a:lnTo>
                <a:lnTo>
                  <a:pt x="0" y="122048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12" name="TextBox 12">
            <a:extLst>
              <a:ext uri="{FF2B5EF4-FFF2-40B4-BE49-F238E27FC236}">
                <a16:creationId xmlns:a16="http://schemas.microsoft.com/office/drawing/2014/main" id="{A24786E9-6726-75FA-10BF-C9F0A0B5EF16}"/>
              </a:ext>
            </a:extLst>
          </p:cNvPr>
          <p:cNvSpPr txBox="1"/>
          <p:nvPr/>
        </p:nvSpPr>
        <p:spPr>
          <a:xfrm>
            <a:off x="2966816" y="4039790"/>
            <a:ext cx="12354367" cy="2521745"/>
          </a:xfrm>
          <a:prstGeom prst="rect">
            <a:avLst/>
          </a:prstGeom>
        </p:spPr>
        <p:txBody>
          <a:bodyPr lIns="0" tIns="0" rIns="0" bIns="0" rtlCol="0" anchor="t">
            <a:spAutoFit/>
          </a:bodyPr>
          <a:lstStyle/>
          <a:p>
            <a:pPr algn="ctr">
              <a:lnSpc>
                <a:spcPts val="19018"/>
              </a:lnSpc>
            </a:pPr>
            <a:r>
              <a:rPr lang="en-US" sz="18645" b="1" dirty="0">
                <a:solidFill>
                  <a:srgbClr val="41571E"/>
                </a:solidFill>
                <a:latin typeface="Asap Bold"/>
                <a:ea typeface="Asap Bold"/>
                <a:cs typeface="Asap Bold"/>
                <a:sym typeface="Asap Bold"/>
              </a:rPr>
              <a:t>Thank You!</a:t>
            </a:r>
          </a:p>
        </p:txBody>
      </p:sp>
    </p:spTree>
    <p:extLst>
      <p:ext uri="{BB962C8B-B14F-4D97-AF65-F5344CB8AC3E}">
        <p14:creationId xmlns:p14="http://schemas.microsoft.com/office/powerpoint/2010/main" val="158196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3DB"/>
        </a:solidFill>
        <a:effectLst/>
      </p:bgPr>
    </p:bg>
    <p:spTree>
      <p:nvGrpSpPr>
        <p:cNvPr id="1" name=""/>
        <p:cNvGrpSpPr/>
        <p:nvPr/>
      </p:nvGrpSpPr>
      <p:grpSpPr>
        <a:xfrm>
          <a:off x="0" y="0"/>
          <a:ext cx="0" cy="0"/>
          <a:chOff x="0" y="0"/>
          <a:chExt cx="0" cy="0"/>
        </a:xfrm>
      </p:grpSpPr>
      <p:sp>
        <p:nvSpPr>
          <p:cNvPr id="2" name="Freeform 2"/>
          <p:cNvSpPr/>
          <p:nvPr/>
        </p:nvSpPr>
        <p:spPr>
          <a:xfrm>
            <a:off x="-14584" y="-14584"/>
            <a:ext cx="3522550" cy="3030150"/>
          </a:xfrm>
          <a:custGeom>
            <a:avLst/>
            <a:gdLst/>
            <a:ahLst/>
            <a:cxnLst/>
            <a:rect l="l" t="t" r="r" b="b"/>
            <a:pathLst>
              <a:path w="3522550" h="3030150">
                <a:moveTo>
                  <a:pt x="0" y="0"/>
                </a:moveTo>
                <a:lnTo>
                  <a:pt x="3522550" y="0"/>
                </a:lnTo>
                <a:lnTo>
                  <a:pt x="3522550" y="3030150"/>
                </a:lnTo>
                <a:lnTo>
                  <a:pt x="0" y="30301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Freeform 3"/>
          <p:cNvSpPr/>
          <p:nvPr/>
        </p:nvSpPr>
        <p:spPr>
          <a:xfrm>
            <a:off x="396790" y="7937456"/>
            <a:ext cx="2429902" cy="2094064"/>
          </a:xfrm>
          <a:custGeom>
            <a:avLst/>
            <a:gdLst/>
            <a:ahLst/>
            <a:cxnLst/>
            <a:rect l="l" t="t" r="r" b="b"/>
            <a:pathLst>
              <a:path w="2429902" h="2094064">
                <a:moveTo>
                  <a:pt x="0" y="0"/>
                </a:moveTo>
                <a:lnTo>
                  <a:pt x="2429902" y="0"/>
                </a:lnTo>
                <a:lnTo>
                  <a:pt x="2429902" y="2094064"/>
                </a:lnTo>
                <a:lnTo>
                  <a:pt x="0" y="20940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4" name="Freeform 4"/>
          <p:cNvSpPr/>
          <p:nvPr/>
        </p:nvSpPr>
        <p:spPr>
          <a:xfrm>
            <a:off x="15127456" y="55600"/>
            <a:ext cx="3170050" cy="2766500"/>
          </a:xfrm>
          <a:custGeom>
            <a:avLst/>
            <a:gdLst/>
            <a:ahLst/>
            <a:cxnLst/>
            <a:rect l="l" t="t" r="r" b="b"/>
            <a:pathLst>
              <a:path w="3170050" h="2766500">
                <a:moveTo>
                  <a:pt x="0" y="0"/>
                </a:moveTo>
                <a:lnTo>
                  <a:pt x="3170050" y="0"/>
                </a:lnTo>
                <a:lnTo>
                  <a:pt x="3170050" y="2766500"/>
                </a:lnTo>
                <a:lnTo>
                  <a:pt x="0" y="27665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grpSp>
        <p:nvGrpSpPr>
          <p:cNvPr id="5" name="Group 5"/>
          <p:cNvGrpSpPr/>
          <p:nvPr/>
        </p:nvGrpSpPr>
        <p:grpSpPr>
          <a:xfrm>
            <a:off x="1280280" y="917554"/>
            <a:ext cx="662922" cy="592994"/>
            <a:chOff x="0" y="0"/>
            <a:chExt cx="883896" cy="790659"/>
          </a:xfrm>
        </p:grpSpPr>
        <p:sp>
          <p:nvSpPr>
            <p:cNvPr id="6" name="Freeform 6"/>
            <p:cNvSpPr/>
            <p:nvPr/>
          </p:nvSpPr>
          <p:spPr>
            <a:xfrm>
              <a:off x="0" y="0"/>
              <a:ext cx="883920" cy="790575"/>
            </a:xfrm>
            <a:custGeom>
              <a:avLst/>
              <a:gdLst/>
              <a:ahLst/>
              <a:cxnLst/>
              <a:rect l="l" t="t" r="r" b="b"/>
              <a:pathLst>
                <a:path w="883920" h="790575">
                  <a:moveTo>
                    <a:pt x="476631" y="0"/>
                  </a:moveTo>
                  <a:cubicBezTo>
                    <a:pt x="357124" y="0"/>
                    <a:pt x="240538" y="39624"/>
                    <a:pt x="174117" y="121920"/>
                  </a:cubicBezTo>
                  <a:cubicBezTo>
                    <a:pt x="3810" y="333121"/>
                    <a:pt x="0" y="690118"/>
                    <a:pt x="302514" y="773557"/>
                  </a:cubicBezTo>
                  <a:lnTo>
                    <a:pt x="302514" y="773811"/>
                  </a:lnTo>
                  <a:cubicBezTo>
                    <a:pt x="344043" y="785241"/>
                    <a:pt x="386969" y="790575"/>
                    <a:pt x="430022" y="790575"/>
                  </a:cubicBezTo>
                  <a:cubicBezTo>
                    <a:pt x="498983" y="790575"/>
                    <a:pt x="568198" y="776859"/>
                    <a:pt x="632587" y="752094"/>
                  </a:cubicBezTo>
                  <a:cubicBezTo>
                    <a:pt x="673227" y="736346"/>
                    <a:pt x="712851" y="716153"/>
                    <a:pt x="743712" y="685800"/>
                  </a:cubicBezTo>
                  <a:cubicBezTo>
                    <a:pt x="831088" y="599694"/>
                    <a:pt x="883920" y="414020"/>
                    <a:pt x="878332" y="294894"/>
                  </a:cubicBezTo>
                  <a:cubicBezTo>
                    <a:pt x="869061" y="102743"/>
                    <a:pt x="669163" y="0"/>
                    <a:pt x="476631" y="0"/>
                  </a:cubicBezTo>
                  <a:close/>
                </a:path>
              </a:pathLst>
            </a:custGeom>
            <a:solidFill>
              <a:srgbClr val="2A5717"/>
            </a:solidFill>
          </p:spPr>
          <p:txBody>
            <a:bodyPr/>
            <a:lstStyle/>
            <a:p>
              <a:endParaRPr lang="en-IN"/>
            </a:p>
          </p:txBody>
        </p:sp>
      </p:grpSp>
      <p:sp>
        <p:nvSpPr>
          <p:cNvPr id="7" name="Freeform 7"/>
          <p:cNvSpPr/>
          <p:nvPr/>
        </p:nvSpPr>
        <p:spPr>
          <a:xfrm>
            <a:off x="1116798" y="1644502"/>
            <a:ext cx="326994" cy="346844"/>
          </a:xfrm>
          <a:custGeom>
            <a:avLst/>
            <a:gdLst/>
            <a:ahLst/>
            <a:cxnLst/>
            <a:rect l="l" t="t" r="r" b="b"/>
            <a:pathLst>
              <a:path w="326994" h="346844">
                <a:moveTo>
                  <a:pt x="0" y="0"/>
                </a:moveTo>
                <a:lnTo>
                  <a:pt x="326994" y="0"/>
                </a:lnTo>
                <a:lnTo>
                  <a:pt x="326994" y="346844"/>
                </a:lnTo>
                <a:lnTo>
                  <a:pt x="0" y="3468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8" name="Freeform 8"/>
          <p:cNvSpPr/>
          <p:nvPr/>
        </p:nvSpPr>
        <p:spPr>
          <a:xfrm>
            <a:off x="16465984" y="4142150"/>
            <a:ext cx="1836634" cy="6144852"/>
          </a:xfrm>
          <a:custGeom>
            <a:avLst/>
            <a:gdLst/>
            <a:ahLst/>
            <a:cxnLst/>
            <a:rect l="l" t="t" r="r" b="b"/>
            <a:pathLst>
              <a:path w="1836634" h="6144852">
                <a:moveTo>
                  <a:pt x="0" y="0"/>
                </a:moveTo>
                <a:lnTo>
                  <a:pt x="1836634" y="0"/>
                </a:lnTo>
                <a:lnTo>
                  <a:pt x="1836634" y="6144852"/>
                </a:lnTo>
                <a:lnTo>
                  <a:pt x="0" y="614485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9" name="Freeform 9"/>
          <p:cNvSpPr/>
          <p:nvPr/>
        </p:nvSpPr>
        <p:spPr>
          <a:xfrm>
            <a:off x="1280295" y="2644922"/>
            <a:ext cx="6331464" cy="5529882"/>
          </a:xfrm>
          <a:custGeom>
            <a:avLst/>
            <a:gdLst/>
            <a:ahLst/>
            <a:cxnLst/>
            <a:rect l="l" t="t" r="r" b="b"/>
            <a:pathLst>
              <a:path w="6331464" h="5529882">
                <a:moveTo>
                  <a:pt x="0" y="0"/>
                </a:moveTo>
                <a:lnTo>
                  <a:pt x="6331464" y="0"/>
                </a:lnTo>
                <a:lnTo>
                  <a:pt x="6331464" y="5529882"/>
                </a:lnTo>
                <a:lnTo>
                  <a:pt x="0" y="5529882"/>
                </a:lnTo>
                <a:lnTo>
                  <a:pt x="0" y="0"/>
                </a:lnTo>
                <a:close/>
              </a:path>
            </a:pathLst>
          </a:custGeom>
          <a:blipFill>
            <a:blip r:embed="rId13"/>
            <a:stretch>
              <a:fillRect r="-31009"/>
            </a:stretch>
          </a:blipFill>
        </p:spPr>
        <p:txBody>
          <a:bodyPr/>
          <a:lstStyle/>
          <a:p>
            <a:endParaRPr lang="en-IN"/>
          </a:p>
        </p:txBody>
      </p:sp>
      <p:sp>
        <p:nvSpPr>
          <p:cNvPr id="10" name="TextBox 10"/>
          <p:cNvSpPr txBox="1"/>
          <p:nvPr/>
        </p:nvSpPr>
        <p:spPr>
          <a:xfrm>
            <a:off x="8011625" y="2428050"/>
            <a:ext cx="7095150" cy="2345055"/>
          </a:xfrm>
          <a:prstGeom prst="rect">
            <a:avLst/>
          </a:prstGeom>
        </p:spPr>
        <p:txBody>
          <a:bodyPr lIns="0" tIns="0" rIns="0" bIns="0" rtlCol="0" anchor="t">
            <a:spAutoFit/>
          </a:bodyPr>
          <a:lstStyle/>
          <a:p>
            <a:pPr algn="l">
              <a:lnSpc>
                <a:spcPts val="8910"/>
              </a:lnSpc>
            </a:pPr>
            <a:r>
              <a:rPr lang="en-US" sz="9000" b="1" dirty="0">
                <a:solidFill>
                  <a:srgbClr val="748E1E"/>
                </a:solidFill>
                <a:latin typeface="Arimo Bold"/>
                <a:ea typeface="Arimo Bold"/>
                <a:cs typeface="Arimo Bold"/>
                <a:sym typeface="Arimo Bold"/>
              </a:rPr>
              <a:t>Business</a:t>
            </a:r>
            <a:r>
              <a:rPr lang="en-US" sz="9000" dirty="0">
                <a:solidFill>
                  <a:srgbClr val="41571E"/>
                </a:solidFill>
                <a:latin typeface="Arimo"/>
                <a:ea typeface="Arimo"/>
                <a:cs typeface="Arimo"/>
                <a:sym typeface="Arimo"/>
              </a:rPr>
              <a:t> Problem</a:t>
            </a:r>
          </a:p>
        </p:txBody>
      </p:sp>
      <p:sp>
        <p:nvSpPr>
          <p:cNvPr id="11" name="TextBox 11"/>
          <p:cNvSpPr txBox="1"/>
          <p:nvPr/>
        </p:nvSpPr>
        <p:spPr>
          <a:xfrm>
            <a:off x="8011625" y="4898204"/>
            <a:ext cx="8700856" cy="3276600"/>
          </a:xfrm>
          <a:prstGeom prst="rect">
            <a:avLst/>
          </a:prstGeom>
        </p:spPr>
        <p:txBody>
          <a:bodyPr lIns="0" tIns="0" rIns="0" bIns="0" rtlCol="0" anchor="t">
            <a:spAutoFit/>
          </a:bodyPr>
          <a:lstStyle/>
          <a:p>
            <a:pPr algn="just">
              <a:lnSpc>
                <a:spcPts val="4320"/>
              </a:lnSpc>
            </a:pPr>
            <a:r>
              <a:rPr lang="en-US" sz="3600" dirty="0">
                <a:solidFill>
                  <a:srgbClr val="41571E"/>
                </a:solidFill>
                <a:latin typeface="Asap"/>
                <a:ea typeface="Asap"/>
                <a:cs typeface="Asap"/>
                <a:sym typeface="Asap"/>
              </a:rPr>
              <a:t>Plant diseases pose a significant threat to global agriculture, leading to reduced crop yields and economic losses. Traditional detection methods are often time-consuming, subjective, and require expert intervention.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750"/>
                                        <p:tgtEl>
                                          <p:spTgt spid="11"/>
                                        </p:tgtEl>
                                      </p:cBhvr>
                                    </p:animEffect>
                                    <p:anim calcmode="lin" valueType="num">
                                      <p:cBhvr>
                                        <p:cTn id="16" dur="750" fill="hold"/>
                                        <p:tgtEl>
                                          <p:spTgt spid="11"/>
                                        </p:tgtEl>
                                        <p:attrNameLst>
                                          <p:attrName>ppt_x</p:attrName>
                                        </p:attrNameLst>
                                      </p:cBhvr>
                                      <p:tavLst>
                                        <p:tav tm="0">
                                          <p:val>
                                            <p:strVal val="#ppt_x"/>
                                          </p:val>
                                        </p:tav>
                                        <p:tav tm="100000">
                                          <p:val>
                                            <p:strVal val="#ppt_x"/>
                                          </p:val>
                                        </p:tav>
                                      </p:tavLst>
                                    </p:anim>
                                    <p:anim calcmode="lin" valueType="num">
                                      <p:cBhvr>
                                        <p:cTn id="17" dur="7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3DB"/>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00500" y="-682384"/>
            <a:ext cx="2858400" cy="4348200"/>
            <a:chOff x="0" y="0"/>
            <a:chExt cx="3811200" cy="5797600"/>
          </a:xfrm>
        </p:grpSpPr>
        <p:sp>
          <p:nvSpPr>
            <p:cNvPr id="3" name="Freeform 3"/>
            <p:cNvSpPr/>
            <p:nvPr/>
          </p:nvSpPr>
          <p:spPr>
            <a:xfrm>
              <a:off x="0" y="0"/>
              <a:ext cx="3811270" cy="5797550"/>
            </a:xfrm>
            <a:custGeom>
              <a:avLst/>
              <a:gdLst/>
              <a:ahLst/>
              <a:cxnLst/>
              <a:rect l="l" t="t" r="r" b="b"/>
              <a:pathLst>
                <a:path w="3811270" h="5797550">
                  <a:moveTo>
                    <a:pt x="1850644" y="0"/>
                  </a:moveTo>
                  <a:lnTo>
                    <a:pt x="1960626" y="0"/>
                  </a:lnTo>
                  <a:cubicBezTo>
                    <a:pt x="2982722" y="0"/>
                    <a:pt x="3811270" y="828548"/>
                    <a:pt x="3811270" y="1850644"/>
                  </a:cubicBezTo>
                  <a:lnTo>
                    <a:pt x="3811270" y="5797550"/>
                  </a:lnTo>
                  <a:lnTo>
                    <a:pt x="0" y="5797550"/>
                  </a:lnTo>
                  <a:lnTo>
                    <a:pt x="0" y="1850644"/>
                  </a:lnTo>
                  <a:cubicBezTo>
                    <a:pt x="0" y="828548"/>
                    <a:pt x="828548" y="0"/>
                    <a:pt x="1850644" y="0"/>
                  </a:cubicBezTo>
                  <a:close/>
                </a:path>
              </a:pathLst>
            </a:custGeom>
            <a:solidFill>
              <a:srgbClr val="D2E296"/>
            </a:solidFill>
          </p:spPr>
          <p:txBody>
            <a:bodyPr/>
            <a:lstStyle/>
            <a:p>
              <a:endParaRPr lang="en-IN"/>
            </a:p>
          </p:txBody>
        </p:sp>
      </p:grpSp>
      <p:grpSp>
        <p:nvGrpSpPr>
          <p:cNvPr id="4" name="Group 4"/>
          <p:cNvGrpSpPr/>
          <p:nvPr/>
        </p:nvGrpSpPr>
        <p:grpSpPr>
          <a:xfrm>
            <a:off x="15743200" y="6228950"/>
            <a:ext cx="2574000" cy="4057800"/>
            <a:chOff x="0" y="0"/>
            <a:chExt cx="3432000" cy="5410400"/>
          </a:xfrm>
        </p:grpSpPr>
        <p:sp>
          <p:nvSpPr>
            <p:cNvPr id="5" name="Freeform 5"/>
            <p:cNvSpPr/>
            <p:nvPr/>
          </p:nvSpPr>
          <p:spPr>
            <a:xfrm>
              <a:off x="0" y="0"/>
              <a:ext cx="3432048" cy="5410454"/>
            </a:xfrm>
            <a:custGeom>
              <a:avLst/>
              <a:gdLst/>
              <a:ahLst/>
              <a:cxnLst/>
              <a:rect l="l" t="t" r="r" b="b"/>
              <a:pathLst>
                <a:path w="3432048" h="5410454">
                  <a:moveTo>
                    <a:pt x="1666494" y="0"/>
                  </a:moveTo>
                  <a:lnTo>
                    <a:pt x="1765554" y="0"/>
                  </a:lnTo>
                  <a:cubicBezTo>
                    <a:pt x="2685923" y="0"/>
                    <a:pt x="3432048" y="746125"/>
                    <a:pt x="3432048" y="1666494"/>
                  </a:cubicBezTo>
                  <a:lnTo>
                    <a:pt x="3432048" y="5410454"/>
                  </a:lnTo>
                  <a:lnTo>
                    <a:pt x="0" y="5410454"/>
                  </a:lnTo>
                  <a:lnTo>
                    <a:pt x="0" y="1666494"/>
                  </a:lnTo>
                  <a:cubicBezTo>
                    <a:pt x="0" y="746125"/>
                    <a:pt x="746125" y="0"/>
                    <a:pt x="1666494" y="0"/>
                  </a:cubicBezTo>
                  <a:close/>
                </a:path>
              </a:pathLst>
            </a:custGeom>
            <a:solidFill>
              <a:srgbClr val="D2E296"/>
            </a:solidFill>
          </p:spPr>
          <p:txBody>
            <a:bodyPr/>
            <a:lstStyle/>
            <a:p>
              <a:endParaRPr lang="en-IN"/>
            </a:p>
          </p:txBody>
        </p:sp>
      </p:grpSp>
      <p:sp>
        <p:nvSpPr>
          <p:cNvPr id="6" name="Freeform 6"/>
          <p:cNvSpPr/>
          <p:nvPr/>
        </p:nvSpPr>
        <p:spPr>
          <a:xfrm>
            <a:off x="16971168" y="2293354"/>
            <a:ext cx="1346018" cy="5087046"/>
          </a:xfrm>
          <a:custGeom>
            <a:avLst/>
            <a:gdLst/>
            <a:ahLst/>
            <a:cxnLst/>
            <a:rect l="l" t="t" r="r" b="b"/>
            <a:pathLst>
              <a:path w="1346018" h="5087046">
                <a:moveTo>
                  <a:pt x="0" y="0"/>
                </a:moveTo>
                <a:lnTo>
                  <a:pt x="1346018" y="0"/>
                </a:lnTo>
                <a:lnTo>
                  <a:pt x="1346018" y="5087046"/>
                </a:lnTo>
                <a:lnTo>
                  <a:pt x="0" y="50870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15795424" y="2629884"/>
            <a:ext cx="2429902" cy="2094064"/>
          </a:xfrm>
          <a:custGeom>
            <a:avLst/>
            <a:gdLst/>
            <a:ahLst/>
            <a:cxnLst/>
            <a:rect l="l" t="t" r="r" b="b"/>
            <a:pathLst>
              <a:path w="2429902" h="2094064">
                <a:moveTo>
                  <a:pt x="0" y="0"/>
                </a:moveTo>
                <a:lnTo>
                  <a:pt x="2429903" y="0"/>
                </a:lnTo>
                <a:lnTo>
                  <a:pt x="2429903" y="2094064"/>
                </a:lnTo>
                <a:lnTo>
                  <a:pt x="0" y="20940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Freeform 8"/>
          <p:cNvSpPr/>
          <p:nvPr/>
        </p:nvSpPr>
        <p:spPr>
          <a:xfrm>
            <a:off x="-14698" y="-14582"/>
            <a:ext cx="4620418" cy="1506298"/>
          </a:xfrm>
          <a:custGeom>
            <a:avLst/>
            <a:gdLst/>
            <a:ahLst/>
            <a:cxnLst/>
            <a:rect l="l" t="t" r="r" b="b"/>
            <a:pathLst>
              <a:path w="4620418" h="1506298">
                <a:moveTo>
                  <a:pt x="0" y="0"/>
                </a:moveTo>
                <a:lnTo>
                  <a:pt x="4620418" y="0"/>
                </a:lnTo>
                <a:lnTo>
                  <a:pt x="4620418" y="1506298"/>
                </a:lnTo>
                <a:lnTo>
                  <a:pt x="0" y="15062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9" name="Freeform 9"/>
          <p:cNvSpPr/>
          <p:nvPr/>
        </p:nvSpPr>
        <p:spPr>
          <a:xfrm>
            <a:off x="14972787" y="7772374"/>
            <a:ext cx="3438115" cy="3404487"/>
          </a:xfrm>
          <a:custGeom>
            <a:avLst/>
            <a:gdLst/>
            <a:ahLst/>
            <a:cxnLst/>
            <a:rect l="l" t="t" r="r" b="b"/>
            <a:pathLst>
              <a:path w="3438115" h="3404487">
                <a:moveTo>
                  <a:pt x="0" y="0"/>
                </a:moveTo>
                <a:lnTo>
                  <a:pt x="3438115" y="0"/>
                </a:lnTo>
                <a:lnTo>
                  <a:pt x="3438115" y="3404487"/>
                </a:lnTo>
                <a:lnTo>
                  <a:pt x="0" y="34044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0" name="Freeform 10"/>
          <p:cNvSpPr/>
          <p:nvPr/>
        </p:nvSpPr>
        <p:spPr>
          <a:xfrm>
            <a:off x="-7550" y="2584550"/>
            <a:ext cx="3508250" cy="2905800"/>
          </a:xfrm>
          <a:custGeom>
            <a:avLst/>
            <a:gdLst/>
            <a:ahLst/>
            <a:cxnLst/>
            <a:rect l="l" t="t" r="r" b="b"/>
            <a:pathLst>
              <a:path w="3508250" h="2905800">
                <a:moveTo>
                  <a:pt x="0" y="0"/>
                </a:moveTo>
                <a:lnTo>
                  <a:pt x="3508250" y="0"/>
                </a:lnTo>
                <a:lnTo>
                  <a:pt x="3508250" y="2905800"/>
                </a:lnTo>
                <a:lnTo>
                  <a:pt x="0" y="2905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11" name="Freeform 11"/>
          <p:cNvSpPr/>
          <p:nvPr/>
        </p:nvSpPr>
        <p:spPr>
          <a:xfrm>
            <a:off x="729768" y="7877676"/>
            <a:ext cx="2033605" cy="1991738"/>
          </a:xfrm>
          <a:custGeom>
            <a:avLst/>
            <a:gdLst/>
            <a:ahLst/>
            <a:cxnLst/>
            <a:rect l="l" t="t" r="r" b="b"/>
            <a:pathLst>
              <a:path w="2033605" h="1991738">
                <a:moveTo>
                  <a:pt x="0" y="0"/>
                </a:moveTo>
                <a:lnTo>
                  <a:pt x="2033605" y="0"/>
                </a:lnTo>
                <a:lnTo>
                  <a:pt x="2033605" y="1991738"/>
                </a:lnTo>
                <a:lnTo>
                  <a:pt x="0" y="199173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12" name="Freeform 12"/>
          <p:cNvSpPr/>
          <p:nvPr/>
        </p:nvSpPr>
        <p:spPr>
          <a:xfrm>
            <a:off x="16051950" y="45800"/>
            <a:ext cx="2236050" cy="1965800"/>
          </a:xfrm>
          <a:custGeom>
            <a:avLst/>
            <a:gdLst/>
            <a:ahLst/>
            <a:cxnLst/>
            <a:rect l="l" t="t" r="r" b="b"/>
            <a:pathLst>
              <a:path w="2236050" h="1965800">
                <a:moveTo>
                  <a:pt x="0" y="0"/>
                </a:moveTo>
                <a:lnTo>
                  <a:pt x="2236050" y="0"/>
                </a:lnTo>
                <a:lnTo>
                  <a:pt x="2236050" y="1965800"/>
                </a:lnTo>
                <a:lnTo>
                  <a:pt x="0" y="19658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IN"/>
          </a:p>
        </p:txBody>
      </p:sp>
      <p:sp>
        <p:nvSpPr>
          <p:cNvPr id="13" name="TextBox 13"/>
          <p:cNvSpPr txBox="1"/>
          <p:nvPr/>
        </p:nvSpPr>
        <p:spPr>
          <a:xfrm>
            <a:off x="3202800" y="1568799"/>
            <a:ext cx="12429528" cy="2293620"/>
          </a:xfrm>
          <a:prstGeom prst="rect">
            <a:avLst/>
          </a:prstGeom>
        </p:spPr>
        <p:txBody>
          <a:bodyPr lIns="0" tIns="0" rIns="0" bIns="0" rtlCol="0" anchor="t">
            <a:spAutoFit/>
          </a:bodyPr>
          <a:lstStyle/>
          <a:p>
            <a:pPr algn="ctr">
              <a:lnSpc>
                <a:spcPts val="8640"/>
              </a:lnSpc>
            </a:pPr>
            <a:r>
              <a:rPr lang="en-US" sz="9000" b="1" spc="-99" dirty="0">
                <a:solidFill>
                  <a:srgbClr val="748E1E"/>
                </a:solidFill>
                <a:latin typeface="Arimo Bold"/>
                <a:ea typeface="Arimo Bold"/>
                <a:cs typeface="Arimo Bold"/>
                <a:sym typeface="Arimo Bold"/>
              </a:rPr>
              <a:t>Business Problems</a:t>
            </a:r>
            <a:r>
              <a:rPr lang="en-US" sz="9000" spc="-99" dirty="0">
                <a:solidFill>
                  <a:srgbClr val="41571E"/>
                </a:solidFill>
                <a:latin typeface="Arimo"/>
                <a:ea typeface="Arimo"/>
                <a:cs typeface="Arimo"/>
                <a:sym typeface="Arimo"/>
              </a:rPr>
              <a:t> as Data Science Projects</a:t>
            </a:r>
          </a:p>
        </p:txBody>
      </p:sp>
      <p:sp>
        <p:nvSpPr>
          <p:cNvPr id="14" name="TextBox 14"/>
          <p:cNvSpPr txBox="1"/>
          <p:nvPr/>
        </p:nvSpPr>
        <p:spPr>
          <a:xfrm>
            <a:off x="3786309" y="4073942"/>
            <a:ext cx="11262510" cy="5400675"/>
          </a:xfrm>
          <a:prstGeom prst="rect">
            <a:avLst/>
          </a:prstGeom>
        </p:spPr>
        <p:txBody>
          <a:bodyPr lIns="0" tIns="0" rIns="0" bIns="0" rtlCol="0" anchor="t">
            <a:spAutoFit/>
          </a:bodyPr>
          <a:lstStyle/>
          <a:p>
            <a:pPr algn="ctr">
              <a:lnSpc>
                <a:spcPts val="4799"/>
              </a:lnSpc>
            </a:pPr>
            <a:r>
              <a:rPr lang="en-US" sz="3999" dirty="0">
                <a:solidFill>
                  <a:srgbClr val="41571E"/>
                </a:solidFill>
                <a:latin typeface="Asap"/>
                <a:ea typeface="Asap"/>
                <a:cs typeface="Asap"/>
                <a:sym typeface="Asap"/>
              </a:rPr>
              <a:t>This project focuses on using deep learning techniques, particularly convolutional neural networks (CNNs), to develop an accurate and automated system for detecting plant diseases through imaging. By leveraging advanced image analysis, the solution aims to enable early disease detection, reduce dependency on manual inspections, and support sustainable agricultural practices.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7"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750"/>
                                        <p:tgtEl>
                                          <p:spTgt spid="14"/>
                                        </p:tgtEl>
                                      </p:cBhvr>
                                    </p:animEffect>
                                    <p:anim calcmode="lin" valueType="num">
                                      <p:cBhvr>
                                        <p:cTn id="14" dur="750" fill="hold"/>
                                        <p:tgtEl>
                                          <p:spTgt spid="14"/>
                                        </p:tgtEl>
                                        <p:attrNameLst>
                                          <p:attrName>ppt_x</p:attrName>
                                        </p:attrNameLst>
                                      </p:cBhvr>
                                      <p:tavLst>
                                        <p:tav tm="0">
                                          <p:val>
                                            <p:strVal val="#ppt_x"/>
                                          </p:val>
                                        </p:tav>
                                        <p:tav tm="100000">
                                          <p:val>
                                            <p:strVal val="#ppt_x"/>
                                          </p:val>
                                        </p:tav>
                                      </p:tavLst>
                                    </p:anim>
                                    <p:anim calcmode="lin" valueType="num">
                                      <p:cBhvr>
                                        <p:cTn id="15" dur="75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3DB"/>
        </a:solidFill>
        <a:effectLst/>
      </p:bgPr>
    </p:bg>
    <p:spTree>
      <p:nvGrpSpPr>
        <p:cNvPr id="1" name=""/>
        <p:cNvGrpSpPr/>
        <p:nvPr/>
      </p:nvGrpSpPr>
      <p:grpSpPr>
        <a:xfrm>
          <a:off x="0" y="0"/>
          <a:ext cx="0" cy="0"/>
          <a:chOff x="0" y="0"/>
          <a:chExt cx="0" cy="0"/>
        </a:xfrm>
      </p:grpSpPr>
      <p:sp>
        <p:nvSpPr>
          <p:cNvPr id="2" name="Freeform 2"/>
          <p:cNvSpPr/>
          <p:nvPr/>
        </p:nvSpPr>
        <p:spPr>
          <a:xfrm>
            <a:off x="-14584" y="-14584"/>
            <a:ext cx="3522550" cy="3030150"/>
          </a:xfrm>
          <a:custGeom>
            <a:avLst/>
            <a:gdLst/>
            <a:ahLst/>
            <a:cxnLst/>
            <a:rect l="l" t="t" r="r" b="b"/>
            <a:pathLst>
              <a:path w="3522550" h="3030150">
                <a:moveTo>
                  <a:pt x="0" y="0"/>
                </a:moveTo>
                <a:lnTo>
                  <a:pt x="3522550" y="0"/>
                </a:lnTo>
                <a:lnTo>
                  <a:pt x="3522550" y="3030150"/>
                </a:lnTo>
                <a:lnTo>
                  <a:pt x="0" y="30301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Freeform 3"/>
          <p:cNvSpPr/>
          <p:nvPr/>
        </p:nvSpPr>
        <p:spPr>
          <a:xfrm>
            <a:off x="16933026" y="5108900"/>
            <a:ext cx="1354950" cy="5178100"/>
          </a:xfrm>
          <a:custGeom>
            <a:avLst/>
            <a:gdLst/>
            <a:ahLst/>
            <a:cxnLst/>
            <a:rect l="l" t="t" r="r" b="b"/>
            <a:pathLst>
              <a:path w="1354950" h="5178100">
                <a:moveTo>
                  <a:pt x="0" y="0"/>
                </a:moveTo>
                <a:lnTo>
                  <a:pt x="1354950" y="0"/>
                </a:lnTo>
                <a:lnTo>
                  <a:pt x="1354950" y="5178100"/>
                </a:lnTo>
                <a:lnTo>
                  <a:pt x="0" y="51781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4" name="Group 4"/>
          <p:cNvGrpSpPr/>
          <p:nvPr/>
        </p:nvGrpSpPr>
        <p:grpSpPr>
          <a:xfrm rot="-10800000">
            <a:off x="15918292" y="-467610"/>
            <a:ext cx="3053022" cy="2731706"/>
            <a:chOff x="0" y="0"/>
            <a:chExt cx="4070696" cy="3642275"/>
          </a:xfrm>
        </p:grpSpPr>
        <p:sp>
          <p:nvSpPr>
            <p:cNvPr id="5" name="Freeform 5"/>
            <p:cNvSpPr/>
            <p:nvPr/>
          </p:nvSpPr>
          <p:spPr>
            <a:xfrm>
              <a:off x="0" y="0"/>
              <a:ext cx="4070477" cy="3642233"/>
            </a:xfrm>
            <a:custGeom>
              <a:avLst/>
              <a:gdLst/>
              <a:ahLst/>
              <a:cxnLst/>
              <a:rect l="l" t="t" r="r" b="b"/>
              <a:pathLst>
                <a:path w="4070477" h="3642233">
                  <a:moveTo>
                    <a:pt x="1875663" y="0"/>
                  </a:moveTo>
                  <a:cubicBezTo>
                    <a:pt x="2425827" y="0"/>
                    <a:pt x="2962783" y="182372"/>
                    <a:pt x="3268726" y="561594"/>
                  </a:cubicBezTo>
                  <a:cubicBezTo>
                    <a:pt x="4052824" y="1534541"/>
                    <a:pt x="4070477" y="3179064"/>
                    <a:pt x="2677668" y="3563620"/>
                  </a:cubicBezTo>
                  <a:lnTo>
                    <a:pt x="2677668" y="3565017"/>
                  </a:lnTo>
                  <a:cubicBezTo>
                    <a:pt x="2486279" y="3617595"/>
                    <a:pt x="2288667" y="3642233"/>
                    <a:pt x="2090420" y="3642233"/>
                  </a:cubicBezTo>
                  <a:cubicBezTo>
                    <a:pt x="1772920" y="3642233"/>
                    <a:pt x="1454150" y="3578860"/>
                    <a:pt x="1157478" y="3465068"/>
                  </a:cubicBezTo>
                  <a:cubicBezTo>
                    <a:pt x="970026" y="3392551"/>
                    <a:pt x="788035" y="3299587"/>
                    <a:pt x="645795" y="3160014"/>
                  </a:cubicBezTo>
                  <a:cubicBezTo>
                    <a:pt x="243586" y="2763266"/>
                    <a:pt x="0" y="1908048"/>
                    <a:pt x="26035" y="1359408"/>
                  </a:cubicBezTo>
                  <a:cubicBezTo>
                    <a:pt x="68199" y="473583"/>
                    <a:pt x="988949" y="0"/>
                    <a:pt x="1875663" y="0"/>
                  </a:cubicBezTo>
                  <a:close/>
                </a:path>
              </a:pathLst>
            </a:custGeom>
            <a:solidFill>
              <a:srgbClr val="D2E296"/>
            </a:solidFill>
          </p:spPr>
          <p:txBody>
            <a:bodyPr/>
            <a:lstStyle/>
            <a:p>
              <a:endParaRPr lang="en-IN"/>
            </a:p>
          </p:txBody>
        </p:sp>
      </p:grpSp>
      <p:sp>
        <p:nvSpPr>
          <p:cNvPr id="6" name="Freeform 6"/>
          <p:cNvSpPr/>
          <p:nvPr/>
        </p:nvSpPr>
        <p:spPr>
          <a:xfrm>
            <a:off x="15473027" y="-5991"/>
            <a:ext cx="2820983" cy="2336553"/>
          </a:xfrm>
          <a:custGeom>
            <a:avLst/>
            <a:gdLst/>
            <a:ahLst/>
            <a:cxnLst/>
            <a:rect l="l" t="t" r="r" b="b"/>
            <a:pathLst>
              <a:path w="2820983" h="2336553">
                <a:moveTo>
                  <a:pt x="0" y="0"/>
                </a:moveTo>
                <a:lnTo>
                  <a:pt x="2820984" y="0"/>
                </a:lnTo>
                <a:lnTo>
                  <a:pt x="2820984" y="2336554"/>
                </a:lnTo>
                <a:lnTo>
                  <a:pt x="0" y="23365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grpSp>
        <p:nvGrpSpPr>
          <p:cNvPr id="7" name="Group 7"/>
          <p:cNvGrpSpPr/>
          <p:nvPr/>
        </p:nvGrpSpPr>
        <p:grpSpPr>
          <a:xfrm rot="-10800000">
            <a:off x="287052" y="9336042"/>
            <a:ext cx="635824" cy="568908"/>
            <a:chOff x="0" y="0"/>
            <a:chExt cx="847765" cy="758544"/>
          </a:xfrm>
        </p:grpSpPr>
        <p:sp>
          <p:nvSpPr>
            <p:cNvPr id="8" name="Freeform 8"/>
            <p:cNvSpPr/>
            <p:nvPr/>
          </p:nvSpPr>
          <p:spPr>
            <a:xfrm>
              <a:off x="0" y="0"/>
              <a:ext cx="847725" cy="758571"/>
            </a:xfrm>
            <a:custGeom>
              <a:avLst/>
              <a:gdLst/>
              <a:ahLst/>
              <a:cxnLst/>
              <a:rect l="l" t="t" r="r" b="b"/>
              <a:pathLst>
                <a:path w="847725" h="758571">
                  <a:moveTo>
                    <a:pt x="390652" y="0"/>
                  </a:moveTo>
                  <a:cubicBezTo>
                    <a:pt x="505206" y="0"/>
                    <a:pt x="617093" y="37973"/>
                    <a:pt x="680720" y="116967"/>
                  </a:cubicBezTo>
                  <a:cubicBezTo>
                    <a:pt x="844042" y="319532"/>
                    <a:pt x="847725" y="662051"/>
                    <a:pt x="557657" y="742188"/>
                  </a:cubicBezTo>
                  <a:lnTo>
                    <a:pt x="557657" y="742442"/>
                  </a:lnTo>
                  <a:cubicBezTo>
                    <a:pt x="517779" y="753364"/>
                    <a:pt x="476631" y="758571"/>
                    <a:pt x="435356" y="758571"/>
                  </a:cubicBezTo>
                  <a:cubicBezTo>
                    <a:pt x="369189" y="758571"/>
                    <a:pt x="302895" y="745363"/>
                    <a:pt x="241046" y="721614"/>
                  </a:cubicBezTo>
                  <a:cubicBezTo>
                    <a:pt x="202057" y="706501"/>
                    <a:pt x="164084" y="687197"/>
                    <a:pt x="134493" y="658114"/>
                  </a:cubicBezTo>
                  <a:cubicBezTo>
                    <a:pt x="50800" y="575437"/>
                    <a:pt x="0" y="397383"/>
                    <a:pt x="5461" y="283083"/>
                  </a:cubicBezTo>
                  <a:cubicBezTo>
                    <a:pt x="14224" y="98679"/>
                    <a:pt x="205994" y="0"/>
                    <a:pt x="390652" y="0"/>
                  </a:cubicBezTo>
                  <a:close/>
                </a:path>
              </a:pathLst>
            </a:custGeom>
            <a:solidFill>
              <a:srgbClr val="D0AF84"/>
            </a:solidFill>
          </p:spPr>
          <p:txBody>
            <a:bodyPr/>
            <a:lstStyle/>
            <a:p>
              <a:endParaRPr lang="en-IN"/>
            </a:p>
          </p:txBody>
        </p:sp>
      </p:grpSp>
      <p:grpSp>
        <p:nvGrpSpPr>
          <p:cNvPr id="9" name="Group 9"/>
          <p:cNvGrpSpPr/>
          <p:nvPr/>
        </p:nvGrpSpPr>
        <p:grpSpPr>
          <a:xfrm rot="-10800000">
            <a:off x="538002" y="8529608"/>
            <a:ext cx="540362" cy="483492"/>
            <a:chOff x="0" y="0"/>
            <a:chExt cx="720483" cy="644656"/>
          </a:xfrm>
        </p:grpSpPr>
        <p:sp>
          <p:nvSpPr>
            <p:cNvPr id="10" name="Freeform 10"/>
            <p:cNvSpPr/>
            <p:nvPr/>
          </p:nvSpPr>
          <p:spPr>
            <a:xfrm>
              <a:off x="0" y="0"/>
              <a:ext cx="720344" cy="644779"/>
            </a:xfrm>
            <a:custGeom>
              <a:avLst/>
              <a:gdLst/>
              <a:ahLst/>
              <a:cxnLst/>
              <a:rect l="l" t="t" r="r" b="b"/>
              <a:pathLst>
                <a:path w="720344" h="644779">
                  <a:moveTo>
                    <a:pt x="331978" y="0"/>
                  </a:moveTo>
                  <a:cubicBezTo>
                    <a:pt x="429387" y="0"/>
                    <a:pt x="524383" y="32258"/>
                    <a:pt x="578485" y="99441"/>
                  </a:cubicBezTo>
                  <a:cubicBezTo>
                    <a:pt x="717296" y="271653"/>
                    <a:pt x="720344" y="562737"/>
                    <a:pt x="473837" y="630809"/>
                  </a:cubicBezTo>
                  <a:lnTo>
                    <a:pt x="473837" y="631063"/>
                  </a:lnTo>
                  <a:cubicBezTo>
                    <a:pt x="439928" y="640334"/>
                    <a:pt x="405003" y="644779"/>
                    <a:pt x="369951" y="644779"/>
                  </a:cubicBezTo>
                  <a:cubicBezTo>
                    <a:pt x="313690" y="644779"/>
                    <a:pt x="257302" y="633603"/>
                    <a:pt x="204851" y="613410"/>
                  </a:cubicBezTo>
                  <a:cubicBezTo>
                    <a:pt x="171704" y="600583"/>
                    <a:pt x="139446" y="584073"/>
                    <a:pt x="114300" y="559435"/>
                  </a:cubicBezTo>
                  <a:cubicBezTo>
                    <a:pt x="43180" y="489077"/>
                    <a:pt x="0" y="337693"/>
                    <a:pt x="4572" y="240665"/>
                  </a:cubicBezTo>
                  <a:cubicBezTo>
                    <a:pt x="12065" y="83820"/>
                    <a:pt x="175006" y="0"/>
                    <a:pt x="331978" y="0"/>
                  </a:cubicBezTo>
                  <a:close/>
                </a:path>
              </a:pathLst>
            </a:custGeom>
            <a:solidFill>
              <a:srgbClr val="D0AF84"/>
            </a:solidFill>
          </p:spPr>
          <p:txBody>
            <a:bodyPr/>
            <a:lstStyle/>
            <a:p>
              <a:endParaRPr lang="en-IN"/>
            </a:p>
          </p:txBody>
        </p:sp>
      </p:grpSp>
      <p:grpSp>
        <p:nvGrpSpPr>
          <p:cNvPr id="11" name="Group 11"/>
          <p:cNvGrpSpPr/>
          <p:nvPr/>
        </p:nvGrpSpPr>
        <p:grpSpPr>
          <a:xfrm rot="-10800000">
            <a:off x="1078352" y="9336058"/>
            <a:ext cx="401862" cy="359568"/>
            <a:chOff x="0" y="0"/>
            <a:chExt cx="535816" cy="479424"/>
          </a:xfrm>
        </p:grpSpPr>
        <p:sp>
          <p:nvSpPr>
            <p:cNvPr id="12" name="Freeform 12"/>
            <p:cNvSpPr/>
            <p:nvPr/>
          </p:nvSpPr>
          <p:spPr>
            <a:xfrm>
              <a:off x="0" y="0"/>
              <a:ext cx="535813" cy="479298"/>
            </a:xfrm>
            <a:custGeom>
              <a:avLst/>
              <a:gdLst/>
              <a:ahLst/>
              <a:cxnLst/>
              <a:rect l="l" t="t" r="r" b="b"/>
              <a:pathLst>
                <a:path w="535813" h="479298">
                  <a:moveTo>
                    <a:pt x="246888" y="0"/>
                  </a:moveTo>
                  <a:cubicBezTo>
                    <a:pt x="319278" y="0"/>
                    <a:pt x="390017" y="24003"/>
                    <a:pt x="430276" y="73914"/>
                  </a:cubicBezTo>
                  <a:cubicBezTo>
                    <a:pt x="533527" y="201930"/>
                    <a:pt x="535813" y="418465"/>
                    <a:pt x="352425" y="469011"/>
                  </a:cubicBezTo>
                  <a:lnTo>
                    <a:pt x="352425" y="469138"/>
                  </a:lnTo>
                  <a:cubicBezTo>
                    <a:pt x="327279" y="475996"/>
                    <a:pt x="301244" y="479298"/>
                    <a:pt x="275082" y="479298"/>
                  </a:cubicBezTo>
                  <a:cubicBezTo>
                    <a:pt x="233299" y="479298"/>
                    <a:pt x="191389" y="470916"/>
                    <a:pt x="152273" y="455930"/>
                  </a:cubicBezTo>
                  <a:cubicBezTo>
                    <a:pt x="127635" y="446405"/>
                    <a:pt x="103632" y="434086"/>
                    <a:pt x="84963" y="415798"/>
                  </a:cubicBezTo>
                  <a:cubicBezTo>
                    <a:pt x="32131" y="363728"/>
                    <a:pt x="0" y="251206"/>
                    <a:pt x="3429" y="178943"/>
                  </a:cubicBezTo>
                  <a:cubicBezTo>
                    <a:pt x="9017" y="62357"/>
                    <a:pt x="130175" y="0"/>
                    <a:pt x="246888" y="0"/>
                  </a:cubicBezTo>
                  <a:close/>
                </a:path>
              </a:pathLst>
            </a:custGeom>
            <a:solidFill>
              <a:srgbClr val="D0AF84"/>
            </a:solidFill>
          </p:spPr>
          <p:txBody>
            <a:bodyPr/>
            <a:lstStyle/>
            <a:p>
              <a:endParaRPr lang="en-IN"/>
            </a:p>
          </p:txBody>
        </p:sp>
      </p:grpSp>
      <p:grpSp>
        <p:nvGrpSpPr>
          <p:cNvPr id="13" name="Group 13"/>
          <p:cNvGrpSpPr/>
          <p:nvPr/>
        </p:nvGrpSpPr>
        <p:grpSpPr>
          <a:xfrm rot="-10800000">
            <a:off x="538002" y="912580"/>
            <a:ext cx="1578050" cy="1411968"/>
            <a:chOff x="0" y="0"/>
            <a:chExt cx="2104067" cy="1882624"/>
          </a:xfrm>
        </p:grpSpPr>
        <p:sp>
          <p:nvSpPr>
            <p:cNvPr id="14" name="Freeform 14"/>
            <p:cNvSpPr/>
            <p:nvPr/>
          </p:nvSpPr>
          <p:spPr>
            <a:xfrm>
              <a:off x="0" y="0"/>
              <a:ext cx="2104009" cy="1882648"/>
            </a:xfrm>
            <a:custGeom>
              <a:avLst/>
              <a:gdLst/>
              <a:ahLst/>
              <a:cxnLst/>
              <a:rect l="l" t="t" r="r" b="b"/>
              <a:pathLst>
                <a:path w="2104009" h="1882648">
                  <a:moveTo>
                    <a:pt x="969518" y="0"/>
                  </a:moveTo>
                  <a:cubicBezTo>
                    <a:pt x="1253871" y="0"/>
                    <a:pt x="1531493" y="94234"/>
                    <a:pt x="1689608" y="290322"/>
                  </a:cubicBezTo>
                  <a:cubicBezTo>
                    <a:pt x="2094865" y="793242"/>
                    <a:pt x="2104009" y="1643253"/>
                    <a:pt x="1384173" y="1842008"/>
                  </a:cubicBezTo>
                  <a:lnTo>
                    <a:pt x="1384173" y="1842770"/>
                  </a:lnTo>
                  <a:cubicBezTo>
                    <a:pt x="1285240" y="1869948"/>
                    <a:pt x="1183132" y="1882648"/>
                    <a:pt x="1080643" y="1882648"/>
                  </a:cubicBezTo>
                  <a:cubicBezTo>
                    <a:pt x="916559" y="1882648"/>
                    <a:pt x="751713" y="1849882"/>
                    <a:pt x="598424" y="1791081"/>
                  </a:cubicBezTo>
                  <a:cubicBezTo>
                    <a:pt x="501523" y="1753616"/>
                    <a:pt x="407416" y="1705483"/>
                    <a:pt x="333883" y="1633347"/>
                  </a:cubicBezTo>
                  <a:cubicBezTo>
                    <a:pt x="125984" y="1428242"/>
                    <a:pt x="0" y="986155"/>
                    <a:pt x="13462" y="702691"/>
                  </a:cubicBezTo>
                  <a:cubicBezTo>
                    <a:pt x="35306" y="244729"/>
                    <a:pt x="511175" y="0"/>
                    <a:pt x="969518" y="0"/>
                  </a:cubicBezTo>
                  <a:close/>
                </a:path>
              </a:pathLst>
            </a:custGeom>
            <a:solidFill>
              <a:srgbClr val="41571E"/>
            </a:solidFill>
          </p:spPr>
          <p:txBody>
            <a:bodyPr/>
            <a:lstStyle/>
            <a:p>
              <a:endParaRPr lang="en-IN"/>
            </a:p>
          </p:txBody>
        </p:sp>
      </p:grpSp>
      <p:sp>
        <p:nvSpPr>
          <p:cNvPr id="15" name="TextBox 15"/>
          <p:cNvSpPr txBox="1"/>
          <p:nvPr/>
        </p:nvSpPr>
        <p:spPr>
          <a:xfrm>
            <a:off x="4881382" y="622957"/>
            <a:ext cx="9045010" cy="1050083"/>
          </a:xfrm>
          <a:prstGeom prst="rect">
            <a:avLst/>
          </a:prstGeom>
        </p:spPr>
        <p:txBody>
          <a:bodyPr lIns="0" tIns="0" rIns="0" bIns="0" rtlCol="0" anchor="t">
            <a:spAutoFit/>
          </a:bodyPr>
          <a:lstStyle/>
          <a:p>
            <a:pPr algn="ctr">
              <a:lnSpc>
                <a:spcPts val="8043"/>
              </a:lnSpc>
            </a:pPr>
            <a:r>
              <a:rPr lang="en-US" sz="6702" b="1" dirty="0">
                <a:solidFill>
                  <a:srgbClr val="748E1E"/>
                </a:solidFill>
                <a:latin typeface="Arimo Bold"/>
                <a:ea typeface="Arimo Bold"/>
                <a:cs typeface="Arimo Bold"/>
                <a:sym typeface="Arimo Bold"/>
              </a:rPr>
              <a:t>Literature</a:t>
            </a:r>
            <a:r>
              <a:rPr lang="en-US" sz="6702" dirty="0">
                <a:solidFill>
                  <a:srgbClr val="41571E"/>
                </a:solidFill>
                <a:latin typeface="Arimo"/>
                <a:ea typeface="Arimo"/>
                <a:cs typeface="Arimo"/>
                <a:sym typeface="Arimo"/>
              </a:rPr>
              <a:t> References</a:t>
            </a:r>
          </a:p>
        </p:txBody>
      </p:sp>
      <p:grpSp>
        <p:nvGrpSpPr>
          <p:cNvPr id="16" name="Group 16"/>
          <p:cNvGrpSpPr/>
          <p:nvPr/>
        </p:nvGrpSpPr>
        <p:grpSpPr>
          <a:xfrm rot="-10800000">
            <a:off x="423800" y="2411196"/>
            <a:ext cx="831606" cy="836658"/>
            <a:chOff x="0" y="0"/>
            <a:chExt cx="1108808" cy="1115544"/>
          </a:xfrm>
        </p:grpSpPr>
        <p:sp>
          <p:nvSpPr>
            <p:cNvPr id="17" name="Freeform 17"/>
            <p:cNvSpPr/>
            <p:nvPr/>
          </p:nvSpPr>
          <p:spPr>
            <a:xfrm>
              <a:off x="0" y="0"/>
              <a:ext cx="1108710" cy="1115441"/>
            </a:xfrm>
            <a:custGeom>
              <a:avLst/>
              <a:gdLst/>
              <a:ahLst/>
              <a:cxnLst/>
              <a:rect l="l" t="t" r="r" b="b"/>
              <a:pathLst>
                <a:path w="1108710" h="1115441">
                  <a:moveTo>
                    <a:pt x="589280" y="0"/>
                  </a:moveTo>
                  <a:cubicBezTo>
                    <a:pt x="785876" y="0"/>
                    <a:pt x="978281" y="148844"/>
                    <a:pt x="1038606" y="342011"/>
                  </a:cubicBezTo>
                  <a:cubicBezTo>
                    <a:pt x="1108710" y="566928"/>
                    <a:pt x="1021334" y="820420"/>
                    <a:pt x="855218" y="986663"/>
                  </a:cubicBezTo>
                  <a:cubicBezTo>
                    <a:pt x="815213" y="1028192"/>
                    <a:pt x="769366" y="1063879"/>
                    <a:pt x="716280" y="1086866"/>
                  </a:cubicBezTo>
                  <a:cubicBezTo>
                    <a:pt x="672084" y="1106551"/>
                    <a:pt x="624332" y="1115441"/>
                    <a:pt x="575310" y="1115441"/>
                  </a:cubicBezTo>
                  <a:cubicBezTo>
                    <a:pt x="407924" y="1115441"/>
                    <a:pt x="226187" y="1012444"/>
                    <a:pt x="127635" y="890524"/>
                  </a:cubicBezTo>
                  <a:cubicBezTo>
                    <a:pt x="0" y="733044"/>
                    <a:pt x="88773" y="448056"/>
                    <a:pt x="180467" y="279019"/>
                  </a:cubicBezTo>
                  <a:cubicBezTo>
                    <a:pt x="247904" y="154305"/>
                    <a:pt x="356743" y="48387"/>
                    <a:pt x="492760" y="12573"/>
                  </a:cubicBezTo>
                  <a:cubicBezTo>
                    <a:pt x="524637" y="4064"/>
                    <a:pt x="557022" y="0"/>
                    <a:pt x="589280" y="0"/>
                  </a:cubicBezTo>
                  <a:close/>
                </a:path>
              </a:pathLst>
            </a:custGeom>
            <a:solidFill>
              <a:srgbClr val="41571E"/>
            </a:solidFill>
          </p:spPr>
          <p:txBody>
            <a:bodyPr/>
            <a:lstStyle/>
            <a:p>
              <a:endParaRPr lang="en-IN"/>
            </a:p>
          </p:txBody>
        </p:sp>
      </p:grpSp>
      <p:grpSp>
        <p:nvGrpSpPr>
          <p:cNvPr id="18" name="Group 18"/>
          <p:cNvGrpSpPr/>
          <p:nvPr/>
        </p:nvGrpSpPr>
        <p:grpSpPr>
          <a:xfrm rot="-10800000">
            <a:off x="423800" y="4713178"/>
            <a:ext cx="831606" cy="836658"/>
            <a:chOff x="0" y="0"/>
            <a:chExt cx="1108808" cy="1115544"/>
          </a:xfrm>
        </p:grpSpPr>
        <p:sp>
          <p:nvSpPr>
            <p:cNvPr id="19" name="Freeform 19"/>
            <p:cNvSpPr/>
            <p:nvPr/>
          </p:nvSpPr>
          <p:spPr>
            <a:xfrm>
              <a:off x="0" y="0"/>
              <a:ext cx="1108710" cy="1115441"/>
            </a:xfrm>
            <a:custGeom>
              <a:avLst/>
              <a:gdLst/>
              <a:ahLst/>
              <a:cxnLst/>
              <a:rect l="l" t="t" r="r" b="b"/>
              <a:pathLst>
                <a:path w="1108710" h="1115441">
                  <a:moveTo>
                    <a:pt x="589280" y="0"/>
                  </a:moveTo>
                  <a:cubicBezTo>
                    <a:pt x="785876" y="0"/>
                    <a:pt x="978281" y="148844"/>
                    <a:pt x="1038606" y="342011"/>
                  </a:cubicBezTo>
                  <a:cubicBezTo>
                    <a:pt x="1108710" y="566928"/>
                    <a:pt x="1021334" y="820420"/>
                    <a:pt x="855218" y="986663"/>
                  </a:cubicBezTo>
                  <a:cubicBezTo>
                    <a:pt x="815213" y="1028192"/>
                    <a:pt x="769366" y="1063879"/>
                    <a:pt x="716280" y="1086866"/>
                  </a:cubicBezTo>
                  <a:cubicBezTo>
                    <a:pt x="672084" y="1106551"/>
                    <a:pt x="624332" y="1115441"/>
                    <a:pt x="575310" y="1115441"/>
                  </a:cubicBezTo>
                  <a:cubicBezTo>
                    <a:pt x="407924" y="1115441"/>
                    <a:pt x="226187" y="1012444"/>
                    <a:pt x="127635" y="890524"/>
                  </a:cubicBezTo>
                  <a:cubicBezTo>
                    <a:pt x="0" y="733044"/>
                    <a:pt x="88773" y="448056"/>
                    <a:pt x="180467" y="279019"/>
                  </a:cubicBezTo>
                  <a:cubicBezTo>
                    <a:pt x="247904" y="154305"/>
                    <a:pt x="356743" y="48387"/>
                    <a:pt x="492760" y="12573"/>
                  </a:cubicBezTo>
                  <a:cubicBezTo>
                    <a:pt x="524637" y="4064"/>
                    <a:pt x="557022" y="0"/>
                    <a:pt x="589280" y="0"/>
                  </a:cubicBezTo>
                  <a:close/>
                </a:path>
              </a:pathLst>
            </a:custGeom>
            <a:solidFill>
              <a:srgbClr val="D2E296"/>
            </a:solidFill>
          </p:spPr>
          <p:txBody>
            <a:bodyPr/>
            <a:lstStyle/>
            <a:p>
              <a:endParaRPr lang="en-IN"/>
            </a:p>
          </p:txBody>
        </p:sp>
      </p:grpSp>
      <p:grpSp>
        <p:nvGrpSpPr>
          <p:cNvPr id="20" name="Group 20"/>
          <p:cNvGrpSpPr/>
          <p:nvPr/>
        </p:nvGrpSpPr>
        <p:grpSpPr>
          <a:xfrm rot="-10800000">
            <a:off x="423800" y="6915328"/>
            <a:ext cx="831606" cy="836658"/>
            <a:chOff x="0" y="0"/>
            <a:chExt cx="1108808" cy="1115544"/>
          </a:xfrm>
        </p:grpSpPr>
        <p:sp>
          <p:nvSpPr>
            <p:cNvPr id="21" name="Freeform 21"/>
            <p:cNvSpPr/>
            <p:nvPr/>
          </p:nvSpPr>
          <p:spPr>
            <a:xfrm>
              <a:off x="0" y="0"/>
              <a:ext cx="1108710" cy="1115441"/>
            </a:xfrm>
            <a:custGeom>
              <a:avLst/>
              <a:gdLst/>
              <a:ahLst/>
              <a:cxnLst/>
              <a:rect l="l" t="t" r="r" b="b"/>
              <a:pathLst>
                <a:path w="1108710" h="1115441">
                  <a:moveTo>
                    <a:pt x="589280" y="0"/>
                  </a:moveTo>
                  <a:cubicBezTo>
                    <a:pt x="785876" y="0"/>
                    <a:pt x="978281" y="148844"/>
                    <a:pt x="1038606" y="342011"/>
                  </a:cubicBezTo>
                  <a:cubicBezTo>
                    <a:pt x="1108710" y="566928"/>
                    <a:pt x="1021334" y="820420"/>
                    <a:pt x="855218" y="986663"/>
                  </a:cubicBezTo>
                  <a:cubicBezTo>
                    <a:pt x="815213" y="1028192"/>
                    <a:pt x="769366" y="1063879"/>
                    <a:pt x="716280" y="1086866"/>
                  </a:cubicBezTo>
                  <a:cubicBezTo>
                    <a:pt x="672084" y="1106551"/>
                    <a:pt x="624332" y="1115441"/>
                    <a:pt x="575310" y="1115441"/>
                  </a:cubicBezTo>
                  <a:cubicBezTo>
                    <a:pt x="407924" y="1115441"/>
                    <a:pt x="226187" y="1012444"/>
                    <a:pt x="127635" y="890524"/>
                  </a:cubicBezTo>
                  <a:cubicBezTo>
                    <a:pt x="0" y="733044"/>
                    <a:pt x="88773" y="448056"/>
                    <a:pt x="180467" y="279019"/>
                  </a:cubicBezTo>
                  <a:cubicBezTo>
                    <a:pt x="247904" y="154305"/>
                    <a:pt x="356743" y="48387"/>
                    <a:pt x="492760" y="12573"/>
                  </a:cubicBezTo>
                  <a:cubicBezTo>
                    <a:pt x="524637" y="4064"/>
                    <a:pt x="557022" y="0"/>
                    <a:pt x="589280" y="0"/>
                  </a:cubicBezTo>
                  <a:close/>
                </a:path>
              </a:pathLst>
            </a:custGeom>
            <a:solidFill>
              <a:srgbClr val="DDC29F"/>
            </a:solidFill>
          </p:spPr>
          <p:txBody>
            <a:bodyPr/>
            <a:lstStyle/>
            <a:p>
              <a:endParaRPr lang="en-IN"/>
            </a:p>
          </p:txBody>
        </p:sp>
      </p:grpSp>
      <p:grpSp>
        <p:nvGrpSpPr>
          <p:cNvPr id="35" name="Group 34">
            <a:extLst>
              <a:ext uri="{FF2B5EF4-FFF2-40B4-BE49-F238E27FC236}">
                <a16:creationId xmlns:a16="http://schemas.microsoft.com/office/drawing/2014/main" id="{B2F4CE17-BCE7-1B81-6457-F3499A5F6E87}"/>
              </a:ext>
            </a:extLst>
          </p:cNvPr>
          <p:cNvGrpSpPr/>
          <p:nvPr/>
        </p:nvGrpSpPr>
        <p:grpSpPr>
          <a:xfrm>
            <a:off x="1874748" y="2354046"/>
            <a:ext cx="15058278" cy="1088898"/>
            <a:chOff x="1874748" y="2354046"/>
            <a:chExt cx="15058278" cy="1088898"/>
          </a:xfrm>
        </p:grpSpPr>
        <p:sp>
          <p:nvSpPr>
            <p:cNvPr id="24" name="TextBox 24"/>
            <p:cNvSpPr txBox="1"/>
            <p:nvPr/>
          </p:nvSpPr>
          <p:spPr>
            <a:xfrm>
              <a:off x="3600252" y="2354046"/>
              <a:ext cx="13332774" cy="1088898"/>
            </a:xfrm>
            <a:prstGeom prst="rect">
              <a:avLst/>
            </a:prstGeom>
          </p:spPr>
          <p:txBody>
            <a:bodyPr lIns="0" tIns="0" rIns="0" bIns="0" rtlCol="0" anchor="t">
              <a:spAutoFit/>
            </a:bodyPr>
            <a:lstStyle/>
            <a:p>
              <a:pPr algn="just">
                <a:lnSpc>
                  <a:spcPts val="4416"/>
                </a:lnSpc>
              </a:pPr>
              <a:r>
                <a:rPr lang="en-US" sz="3200" dirty="0">
                  <a:solidFill>
                    <a:srgbClr val="41571E"/>
                  </a:solidFill>
                  <a:latin typeface="Asap"/>
                  <a:ea typeface="Asap"/>
                  <a:cs typeface="Asap"/>
                  <a:sym typeface="Asap"/>
                </a:rPr>
                <a:t>Li, L., Zhang, S., &amp; Wang, B. (2021). Plant disease detection and classification by deep learning—a review. IEEE Access, 9, 56683-56698.</a:t>
              </a:r>
            </a:p>
          </p:txBody>
        </p:sp>
        <p:sp>
          <p:nvSpPr>
            <p:cNvPr id="25" name="Freeform 25"/>
            <p:cNvSpPr/>
            <p:nvPr/>
          </p:nvSpPr>
          <p:spPr>
            <a:xfrm>
              <a:off x="2040590" y="2411196"/>
              <a:ext cx="1096466" cy="1007237"/>
            </a:xfrm>
            <a:custGeom>
              <a:avLst/>
              <a:gdLst/>
              <a:ahLst/>
              <a:cxnLst/>
              <a:rect l="l" t="t" r="r" b="b"/>
              <a:pathLst>
                <a:path w="1461955" h="1342983">
                  <a:moveTo>
                    <a:pt x="0" y="0"/>
                  </a:moveTo>
                  <a:lnTo>
                    <a:pt x="1461956" y="0"/>
                  </a:lnTo>
                  <a:lnTo>
                    <a:pt x="1461956" y="1342983"/>
                  </a:lnTo>
                  <a:lnTo>
                    <a:pt x="0" y="13429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26" name="TextBox 26"/>
            <p:cNvSpPr txBox="1"/>
            <p:nvPr/>
          </p:nvSpPr>
          <p:spPr>
            <a:xfrm>
              <a:off x="1874748" y="2612770"/>
              <a:ext cx="1428150" cy="614362"/>
            </a:xfrm>
            <a:prstGeom prst="rect">
              <a:avLst/>
            </a:prstGeom>
          </p:spPr>
          <p:txBody>
            <a:bodyPr lIns="0" tIns="0" rIns="0" bIns="0" rtlCol="0" anchor="t">
              <a:spAutoFit/>
            </a:bodyPr>
            <a:lstStyle/>
            <a:p>
              <a:pPr algn="ctr">
                <a:lnSpc>
                  <a:spcPts val="4800"/>
                </a:lnSpc>
              </a:pPr>
              <a:r>
                <a:rPr lang="en-US" sz="4000">
                  <a:solidFill>
                    <a:srgbClr val="D2E296"/>
                  </a:solidFill>
                  <a:latin typeface="Arimo"/>
                  <a:ea typeface="Arimo"/>
                  <a:cs typeface="Arimo"/>
                  <a:sym typeface="Arimo"/>
                </a:rPr>
                <a:t>1</a:t>
              </a:r>
            </a:p>
          </p:txBody>
        </p:sp>
      </p:grpSp>
      <p:grpSp>
        <p:nvGrpSpPr>
          <p:cNvPr id="36" name="Group 35">
            <a:extLst>
              <a:ext uri="{FF2B5EF4-FFF2-40B4-BE49-F238E27FC236}">
                <a16:creationId xmlns:a16="http://schemas.microsoft.com/office/drawing/2014/main" id="{E9F95767-7BAD-EB66-DF16-62933D78D225}"/>
              </a:ext>
            </a:extLst>
          </p:cNvPr>
          <p:cNvGrpSpPr/>
          <p:nvPr/>
        </p:nvGrpSpPr>
        <p:grpSpPr>
          <a:xfrm>
            <a:off x="1874748" y="3887476"/>
            <a:ext cx="15058278" cy="1641348"/>
            <a:chOff x="1874748" y="3887476"/>
            <a:chExt cx="15058278" cy="1641348"/>
          </a:xfrm>
        </p:grpSpPr>
        <p:sp>
          <p:nvSpPr>
            <p:cNvPr id="27" name="TextBox 27"/>
            <p:cNvSpPr txBox="1"/>
            <p:nvPr/>
          </p:nvSpPr>
          <p:spPr>
            <a:xfrm>
              <a:off x="3600252" y="3887476"/>
              <a:ext cx="13332774" cy="1641348"/>
            </a:xfrm>
            <a:prstGeom prst="rect">
              <a:avLst/>
            </a:prstGeom>
          </p:spPr>
          <p:txBody>
            <a:bodyPr lIns="0" tIns="0" rIns="0" bIns="0" rtlCol="0" anchor="t">
              <a:spAutoFit/>
            </a:bodyPr>
            <a:lstStyle/>
            <a:p>
              <a:pPr marL="0" lvl="0" indent="0" algn="just">
                <a:lnSpc>
                  <a:spcPts val="4416"/>
                </a:lnSpc>
                <a:spcBef>
                  <a:spcPct val="0"/>
                </a:spcBef>
              </a:pPr>
              <a:r>
                <a:rPr lang="en-US" sz="3200" dirty="0">
                  <a:solidFill>
                    <a:srgbClr val="41571E"/>
                  </a:solidFill>
                  <a:latin typeface="Asap"/>
                  <a:ea typeface="Asap"/>
                  <a:cs typeface="Asap"/>
                  <a:sym typeface="Asap"/>
                </a:rPr>
                <a:t>Shoaib, M., Shah, B., Ei-</a:t>
              </a:r>
              <a:r>
                <a:rPr lang="en-US" sz="3200" dirty="0" err="1">
                  <a:solidFill>
                    <a:srgbClr val="41571E"/>
                  </a:solidFill>
                  <a:latin typeface="Asap"/>
                  <a:ea typeface="Asap"/>
                  <a:cs typeface="Asap"/>
                  <a:sym typeface="Asap"/>
                </a:rPr>
                <a:t>Sappagh</a:t>
              </a:r>
              <a:r>
                <a:rPr lang="en-US" sz="3200" dirty="0">
                  <a:solidFill>
                    <a:srgbClr val="41571E"/>
                  </a:solidFill>
                  <a:latin typeface="Asap"/>
                  <a:ea typeface="Asap"/>
                  <a:cs typeface="Asap"/>
                  <a:sym typeface="Asap"/>
                </a:rPr>
                <a:t>, S., Ali, A., Ullah, A., </a:t>
              </a:r>
              <a:r>
                <a:rPr lang="en-US" sz="3200" dirty="0" err="1">
                  <a:solidFill>
                    <a:srgbClr val="41571E"/>
                  </a:solidFill>
                  <a:latin typeface="Asap"/>
                  <a:ea typeface="Asap"/>
                  <a:cs typeface="Asap"/>
                  <a:sym typeface="Asap"/>
                </a:rPr>
                <a:t>Alenezi</a:t>
              </a:r>
              <a:r>
                <a:rPr lang="en-US" sz="3200" dirty="0">
                  <a:solidFill>
                    <a:srgbClr val="41571E"/>
                  </a:solidFill>
                  <a:latin typeface="Asap"/>
                  <a:ea typeface="Asap"/>
                  <a:cs typeface="Asap"/>
                  <a:sym typeface="Asap"/>
                </a:rPr>
                <a:t>, F., ... &amp; Ali, F. (2023). An advanced deep learning models-based plant disease detection: A review of recent research. Frontiers in Plant Science, 14, 1158933.</a:t>
              </a:r>
            </a:p>
          </p:txBody>
        </p:sp>
        <p:sp>
          <p:nvSpPr>
            <p:cNvPr id="28" name="Freeform 28"/>
            <p:cNvSpPr/>
            <p:nvPr/>
          </p:nvSpPr>
          <p:spPr>
            <a:xfrm>
              <a:off x="2040659" y="4151372"/>
              <a:ext cx="1096328" cy="1007110"/>
            </a:xfrm>
            <a:custGeom>
              <a:avLst/>
              <a:gdLst/>
              <a:ahLst/>
              <a:cxnLst/>
              <a:rect l="l" t="t" r="r" b="b"/>
              <a:pathLst>
                <a:path w="1461770" h="1342813">
                  <a:moveTo>
                    <a:pt x="0" y="0"/>
                  </a:moveTo>
                  <a:lnTo>
                    <a:pt x="1461770" y="0"/>
                  </a:lnTo>
                  <a:lnTo>
                    <a:pt x="1461770" y="1342813"/>
                  </a:lnTo>
                  <a:lnTo>
                    <a:pt x="0" y="134281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29" name="TextBox 29"/>
            <p:cNvSpPr txBox="1"/>
            <p:nvPr/>
          </p:nvSpPr>
          <p:spPr>
            <a:xfrm>
              <a:off x="1874748" y="4340602"/>
              <a:ext cx="1428150" cy="614362"/>
            </a:xfrm>
            <a:prstGeom prst="rect">
              <a:avLst/>
            </a:prstGeom>
          </p:spPr>
          <p:txBody>
            <a:bodyPr lIns="0" tIns="0" rIns="0" bIns="0" rtlCol="0" anchor="t">
              <a:spAutoFit/>
            </a:bodyPr>
            <a:lstStyle/>
            <a:p>
              <a:pPr algn="ctr">
                <a:lnSpc>
                  <a:spcPts val="4800"/>
                </a:lnSpc>
              </a:pPr>
              <a:r>
                <a:rPr lang="en-US" sz="4000">
                  <a:solidFill>
                    <a:srgbClr val="41571E"/>
                  </a:solidFill>
                  <a:latin typeface="Arimo"/>
                  <a:ea typeface="Arimo"/>
                  <a:cs typeface="Arimo"/>
                  <a:sym typeface="Arimo"/>
                </a:rPr>
                <a:t>2</a:t>
              </a:r>
            </a:p>
          </p:txBody>
        </p:sp>
      </p:grpSp>
      <p:grpSp>
        <p:nvGrpSpPr>
          <p:cNvPr id="38" name="Group 37">
            <a:extLst>
              <a:ext uri="{FF2B5EF4-FFF2-40B4-BE49-F238E27FC236}">
                <a16:creationId xmlns:a16="http://schemas.microsoft.com/office/drawing/2014/main" id="{6C131D31-E885-42DA-D7B4-B9D49E57CA57}"/>
              </a:ext>
            </a:extLst>
          </p:cNvPr>
          <p:cNvGrpSpPr/>
          <p:nvPr/>
        </p:nvGrpSpPr>
        <p:grpSpPr>
          <a:xfrm>
            <a:off x="2040590" y="7506785"/>
            <a:ext cx="14892436" cy="2193798"/>
            <a:chOff x="2040590" y="7506785"/>
            <a:chExt cx="14892436" cy="2193798"/>
          </a:xfrm>
        </p:grpSpPr>
        <p:sp>
          <p:nvSpPr>
            <p:cNvPr id="23" name="TextBox 23"/>
            <p:cNvSpPr txBox="1"/>
            <p:nvPr/>
          </p:nvSpPr>
          <p:spPr>
            <a:xfrm>
              <a:off x="3600252" y="7506785"/>
              <a:ext cx="13332774" cy="2193798"/>
            </a:xfrm>
            <a:prstGeom prst="rect">
              <a:avLst/>
            </a:prstGeom>
          </p:spPr>
          <p:txBody>
            <a:bodyPr lIns="0" tIns="0" rIns="0" bIns="0" rtlCol="0" anchor="t">
              <a:spAutoFit/>
            </a:bodyPr>
            <a:lstStyle/>
            <a:p>
              <a:pPr algn="just">
                <a:lnSpc>
                  <a:spcPts val="4416"/>
                </a:lnSpc>
              </a:pPr>
              <a:r>
                <a:rPr lang="en-US" sz="3200" dirty="0">
                  <a:solidFill>
                    <a:srgbClr val="41571E"/>
                  </a:solidFill>
                  <a:latin typeface="Asap"/>
                  <a:ea typeface="Asap"/>
                  <a:cs typeface="Asap"/>
                  <a:sym typeface="Asap"/>
                </a:rPr>
                <a:t>Ahmad, A., Saraswat, D., &amp; El Gamal, A. (2023). A survey on using deep learning techniques for plant disease diagnosis and recommendations for development of appropriate tools. Smart Agricultural Technology, 3, 100083.</a:t>
              </a:r>
            </a:p>
          </p:txBody>
        </p:sp>
        <p:sp>
          <p:nvSpPr>
            <p:cNvPr id="30" name="Freeform 30"/>
            <p:cNvSpPr/>
            <p:nvPr/>
          </p:nvSpPr>
          <p:spPr>
            <a:xfrm>
              <a:off x="2040590" y="8013441"/>
              <a:ext cx="1096328" cy="1007110"/>
            </a:xfrm>
            <a:custGeom>
              <a:avLst/>
              <a:gdLst/>
              <a:ahLst/>
              <a:cxnLst/>
              <a:rect l="l" t="t" r="r" b="b"/>
              <a:pathLst>
                <a:path w="1461770" h="1342813">
                  <a:moveTo>
                    <a:pt x="0" y="0"/>
                  </a:moveTo>
                  <a:lnTo>
                    <a:pt x="1461770" y="0"/>
                  </a:lnTo>
                  <a:lnTo>
                    <a:pt x="1461770" y="1342813"/>
                  </a:lnTo>
                  <a:lnTo>
                    <a:pt x="0" y="134281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31" name="TextBox 31"/>
            <p:cNvSpPr txBox="1"/>
            <p:nvPr/>
          </p:nvSpPr>
          <p:spPr>
            <a:xfrm>
              <a:off x="2231716" y="8202670"/>
              <a:ext cx="714075" cy="614362"/>
            </a:xfrm>
            <a:prstGeom prst="rect">
              <a:avLst/>
            </a:prstGeom>
          </p:spPr>
          <p:txBody>
            <a:bodyPr lIns="0" tIns="0" rIns="0" bIns="0" rtlCol="0" anchor="t">
              <a:spAutoFit/>
            </a:bodyPr>
            <a:lstStyle/>
            <a:p>
              <a:pPr algn="ctr">
                <a:lnSpc>
                  <a:spcPts val="4800"/>
                </a:lnSpc>
              </a:pPr>
              <a:r>
                <a:rPr lang="en-US" sz="4000">
                  <a:solidFill>
                    <a:srgbClr val="41571E"/>
                  </a:solidFill>
                  <a:latin typeface="Arimo"/>
                  <a:ea typeface="Arimo"/>
                  <a:cs typeface="Arimo"/>
                  <a:sym typeface="Arimo"/>
                </a:rPr>
                <a:t>4</a:t>
              </a:r>
            </a:p>
          </p:txBody>
        </p:sp>
      </p:grpSp>
      <p:grpSp>
        <p:nvGrpSpPr>
          <p:cNvPr id="37" name="Group 36">
            <a:extLst>
              <a:ext uri="{FF2B5EF4-FFF2-40B4-BE49-F238E27FC236}">
                <a16:creationId xmlns:a16="http://schemas.microsoft.com/office/drawing/2014/main" id="{D46CCF5E-71B9-9CC1-D02A-4A55F4937E19}"/>
              </a:ext>
            </a:extLst>
          </p:cNvPr>
          <p:cNvGrpSpPr/>
          <p:nvPr/>
        </p:nvGrpSpPr>
        <p:grpSpPr>
          <a:xfrm>
            <a:off x="1874748" y="5973355"/>
            <a:ext cx="15058278" cy="1116162"/>
            <a:chOff x="1874748" y="5973355"/>
            <a:chExt cx="15058278" cy="1116162"/>
          </a:xfrm>
        </p:grpSpPr>
        <p:sp>
          <p:nvSpPr>
            <p:cNvPr id="32" name="TextBox 32"/>
            <p:cNvSpPr txBox="1"/>
            <p:nvPr/>
          </p:nvSpPr>
          <p:spPr>
            <a:xfrm>
              <a:off x="3600252" y="5973355"/>
              <a:ext cx="13332774" cy="1088898"/>
            </a:xfrm>
            <a:prstGeom prst="rect">
              <a:avLst/>
            </a:prstGeom>
          </p:spPr>
          <p:txBody>
            <a:bodyPr lIns="0" tIns="0" rIns="0" bIns="0" rtlCol="0" anchor="t">
              <a:spAutoFit/>
            </a:bodyPr>
            <a:lstStyle/>
            <a:p>
              <a:pPr marL="0" lvl="0" indent="0" algn="just">
                <a:lnSpc>
                  <a:spcPts val="4416"/>
                </a:lnSpc>
                <a:spcBef>
                  <a:spcPct val="0"/>
                </a:spcBef>
              </a:pPr>
              <a:r>
                <a:rPr lang="en-US" sz="3200" dirty="0">
                  <a:solidFill>
                    <a:srgbClr val="41571E"/>
                  </a:solidFill>
                  <a:latin typeface="Asap"/>
                  <a:ea typeface="Asap"/>
                  <a:cs typeface="Asap"/>
                  <a:sym typeface="Asap"/>
                </a:rPr>
                <a:t>Mohanty, S. P., Hughes, D. P., &amp; </a:t>
              </a:r>
              <a:r>
                <a:rPr lang="en-US" sz="3200" dirty="0" err="1">
                  <a:solidFill>
                    <a:srgbClr val="41571E"/>
                  </a:solidFill>
                  <a:latin typeface="Asap"/>
                  <a:ea typeface="Asap"/>
                  <a:cs typeface="Asap"/>
                  <a:sym typeface="Asap"/>
                </a:rPr>
                <a:t>Salathé</a:t>
              </a:r>
              <a:r>
                <a:rPr lang="en-US" sz="3200" dirty="0">
                  <a:solidFill>
                    <a:srgbClr val="41571E"/>
                  </a:solidFill>
                  <a:latin typeface="Asap"/>
                  <a:ea typeface="Asap"/>
                  <a:cs typeface="Asap"/>
                  <a:sym typeface="Asap"/>
                </a:rPr>
                <a:t>, M. (2016). Using deep learning for image-based plant disease detection. Frontiers in plant science, 7, 1419.</a:t>
              </a:r>
            </a:p>
          </p:txBody>
        </p:sp>
        <p:sp>
          <p:nvSpPr>
            <p:cNvPr id="33" name="Freeform 33"/>
            <p:cNvSpPr/>
            <p:nvPr/>
          </p:nvSpPr>
          <p:spPr>
            <a:xfrm>
              <a:off x="2040659" y="6082407"/>
              <a:ext cx="1096328" cy="1007110"/>
            </a:xfrm>
            <a:custGeom>
              <a:avLst/>
              <a:gdLst/>
              <a:ahLst/>
              <a:cxnLst/>
              <a:rect l="l" t="t" r="r" b="b"/>
              <a:pathLst>
                <a:path w="1461770" h="1342813">
                  <a:moveTo>
                    <a:pt x="0" y="0"/>
                  </a:moveTo>
                  <a:lnTo>
                    <a:pt x="1461770" y="0"/>
                  </a:lnTo>
                  <a:lnTo>
                    <a:pt x="1461770" y="1342812"/>
                  </a:lnTo>
                  <a:lnTo>
                    <a:pt x="0" y="134281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34" name="TextBox 34"/>
            <p:cNvSpPr txBox="1"/>
            <p:nvPr/>
          </p:nvSpPr>
          <p:spPr>
            <a:xfrm>
              <a:off x="1874748" y="6271636"/>
              <a:ext cx="1428150" cy="614362"/>
            </a:xfrm>
            <a:prstGeom prst="rect">
              <a:avLst/>
            </a:prstGeom>
          </p:spPr>
          <p:txBody>
            <a:bodyPr lIns="0" tIns="0" rIns="0" bIns="0" rtlCol="0" anchor="t">
              <a:spAutoFit/>
            </a:bodyPr>
            <a:lstStyle/>
            <a:p>
              <a:pPr algn="ctr">
                <a:lnSpc>
                  <a:spcPts val="4800"/>
                </a:lnSpc>
              </a:pPr>
              <a:r>
                <a:rPr lang="en-US" sz="4000" dirty="0">
                  <a:solidFill>
                    <a:srgbClr val="41571E"/>
                  </a:solidFill>
                  <a:latin typeface="Arimo"/>
                  <a:ea typeface="Arimo"/>
                  <a:cs typeface="Arimo"/>
                  <a:sym typeface="Arimo"/>
                </a:rPr>
                <a:t>3</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anim calcmode="lin" valueType="num">
                                      <p:cBhvr>
                                        <p:cTn id="12" dur="500" fill="hold"/>
                                        <p:tgtEl>
                                          <p:spTgt spid="35"/>
                                        </p:tgtEl>
                                        <p:attrNameLst>
                                          <p:attrName>ppt_x</p:attrName>
                                        </p:attrNameLst>
                                      </p:cBhvr>
                                      <p:tavLst>
                                        <p:tav tm="0">
                                          <p:val>
                                            <p:strVal val="#ppt_x"/>
                                          </p:val>
                                        </p:tav>
                                        <p:tav tm="100000">
                                          <p:val>
                                            <p:strVal val="#ppt_x"/>
                                          </p:val>
                                        </p:tav>
                                      </p:tavLst>
                                    </p:anim>
                                    <p:anim calcmode="lin" valueType="num">
                                      <p:cBhvr>
                                        <p:cTn id="13" dur="500" fill="hold"/>
                                        <p:tgtEl>
                                          <p:spTgt spid="35"/>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7" presetClass="entr" presetSubtype="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anim calcmode="lin" valueType="num">
                                      <p:cBhvr>
                                        <p:cTn id="18" dur="500" fill="hold"/>
                                        <p:tgtEl>
                                          <p:spTgt spid="36"/>
                                        </p:tgtEl>
                                        <p:attrNameLst>
                                          <p:attrName>ppt_x</p:attrName>
                                        </p:attrNameLst>
                                      </p:cBhvr>
                                      <p:tavLst>
                                        <p:tav tm="0">
                                          <p:val>
                                            <p:strVal val="#ppt_x"/>
                                          </p:val>
                                        </p:tav>
                                        <p:tav tm="100000">
                                          <p:val>
                                            <p:strVal val="#ppt_x"/>
                                          </p:val>
                                        </p:tav>
                                      </p:tavLst>
                                    </p:anim>
                                    <p:anim calcmode="lin" valueType="num">
                                      <p:cBhvr>
                                        <p:cTn id="19" dur="500" fill="hold"/>
                                        <p:tgtEl>
                                          <p:spTgt spid="3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7" presetClass="entr" presetSubtype="0"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anim calcmode="lin" valueType="num">
                                      <p:cBhvr>
                                        <p:cTn id="24" dur="500" fill="hold"/>
                                        <p:tgtEl>
                                          <p:spTgt spid="37"/>
                                        </p:tgtEl>
                                        <p:attrNameLst>
                                          <p:attrName>ppt_x</p:attrName>
                                        </p:attrNameLst>
                                      </p:cBhvr>
                                      <p:tavLst>
                                        <p:tav tm="0">
                                          <p:val>
                                            <p:strVal val="#ppt_x"/>
                                          </p:val>
                                        </p:tav>
                                        <p:tav tm="100000">
                                          <p:val>
                                            <p:strVal val="#ppt_x"/>
                                          </p:val>
                                        </p:tav>
                                      </p:tavLst>
                                    </p:anim>
                                    <p:anim calcmode="lin" valueType="num">
                                      <p:cBhvr>
                                        <p:cTn id="25" dur="500" fill="hold"/>
                                        <p:tgtEl>
                                          <p:spTgt spid="37"/>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7" presetClass="entr" presetSubtype="0"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anim calcmode="lin" valueType="num">
                                      <p:cBhvr>
                                        <p:cTn id="30" dur="500" fill="hold"/>
                                        <p:tgtEl>
                                          <p:spTgt spid="38"/>
                                        </p:tgtEl>
                                        <p:attrNameLst>
                                          <p:attrName>ppt_x</p:attrName>
                                        </p:attrNameLst>
                                      </p:cBhvr>
                                      <p:tavLst>
                                        <p:tav tm="0">
                                          <p:val>
                                            <p:strVal val="#ppt_x"/>
                                          </p:val>
                                        </p:tav>
                                        <p:tav tm="100000">
                                          <p:val>
                                            <p:strVal val="#ppt_x"/>
                                          </p:val>
                                        </p:tav>
                                      </p:tavLst>
                                    </p:anim>
                                    <p:anim calcmode="lin" valueType="num">
                                      <p:cBhvr>
                                        <p:cTn id="31" dur="5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F3DB"/>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2" y="-20"/>
            <a:ext cx="2221200" cy="2439000"/>
            <a:chOff x="0" y="0"/>
            <a:chExt cx="2961600" cy="3252000"/>
          </a:xfrm>
        </p:grpSpPr>
        <p:sp>
          <p:nvSpPr>
            <p:cNvPr id="3" name="Freeform 3"/>
            <p:cNvSpPr/>
            <p:nvPr/>
          </p:nvSpPr>
          <p:spPr>
            <a:xfrm>
              <a:off x="0" y="0"/>
              <a:ext cx="2961640" cy="3251962"/>
            </a:xfrm>
            <a:custGeom>
              <a:avLst/>
              <a:gdLst/>
              <a:ahLst/>
              <a:cxnLst/>
              <a:rect l="l" t="t" r="r" b="b"/>
              <a:pathLst>
                <a:path w="2961640" h="3251962">
                  <a:moveTo>
                    <a:pt x="1523492" y="0"/>
                  </a:moveTo>
                  <a:lnTo>
                    <a:pt x="1438021" y="0"/>
                  </a:lnTo>
                  <a:cubicBezTo>
                    <a:pt x="643890" y="0"/>
                    <a:pt x="0" y="643890"/>
                    <a:pt x="0" y="1438021"/>
                  </a:cubicBezTo>
                  <a:lnTo>
                    <a:pt x="0" y="3251962"/>
                  </a:lnTo>
                  <a:lnTo>
                    <a:pt x="2961640" y="3251962"/>
                  </a:lnTo>
                  <a:lnTo>
                    <a:pt x="2961640" y="1438021"/>
                  </a:lnTo>
                  <a:cubicBezTo>
                    <a:pt x="2961640" y="643890"/>
                    <a:pt x="2317750" y="0"/>
                    <a:pt x="1523492" y="0"/>
                  </a:cubicBezTo>
                  <a:close/>
                </a:path>
              </a:pathLst>
            </a:custGeom>
            <a:solidFill>
              <a:srgbClr val="D2E296"/>
            </a:solidFill>
          </p:spPr>
          <p:txBody>
            <a:bodyPr/>
            <a:lstStyle/>
            <a:p>
              <a:endParaRPr lang="en-IN"/>
            </a:p>
          </p:txBody>
        </p:sp>
      </p:grpSp>
      <p:sp>
        <p:nvSpPr>
          <p:cNvPr id="4" name="Freeform 4"/>
          <p:cNvSpPr/>
          <p:nvPr/>
        </p:nvSpPr>
        <p:spPr>
          <a:xfrm>
            <a:off x="-14496" y="-11846"/>
            <a:ext cx="2571200" cy="2758832"/>
          </a:xfrm>
          <a:custGeom>
            <a:avLst/>
            <a:gdLst/>
            <a:ahLst/>
            <a:cxnLst/>
            <a:rect l="l" t="t" r="r" b="b"/>
            <a:pathLst>
              <a:path w="2571200" h="2758832">
                <a:moveTo>
                  <a:pt x="0" y="0"/>
                </a:moveTo>
                <a:lnTo>
                  <a:pt x="2571200" y="0"/>
                </a:lnTo>
                <a:lnTo>
                  <a:pt x="2571200" y="2758832"/>
                </a:lnTo>
                <a:lnTo>
                  <a:pt x="0" y="27588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14780034" y="-14584"/>
            <a:ext cx="3522550" cy="3030150"/>
          </a:xfrm>
          <a:custGeom>
            <a:avLst/>
            <a:gdLst/>
            <a:ahLst/>
            <a:cxnLst/>
            <a:rect l="l" t="t" r="r" b="b"/>
            <a:pathLst>
              <a:path w="3522550" h="3030150">
                <a:moveTo>
                  <a:pt x="0" y="0"/>
                </a:moveTo>
                <a:lnTo>
                  <a:pt x="3522550" y="0"/>
                </a:lnTo>
                <a:lnTo>
                  <a:pt x="3522550" y="3030150"/>
                </a:lnTo>
                <a:lnTo>
                  <a:pt x="0" y="30301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Freeform 6"/>
          <p:cNvSpPr/>
          <p:nvPr/>
        </p:nvSpPr>
        <p:spPr>
          <a:xfrm>
            <a:off x="15551548" y="285540"/>
            <a:ext cx="2094064" cy="2429902"/>
          </a:xfrm>
          <a:custGeom>
            <a:avLst/>
            <a:gdLst/>
            <a:ahLst/>
            <a:cxnLst/>
            <a:rect l="l" t="t" r="r" b="b"/>
            <a:pathLst>
              <a:path w="2094064" h="2429902">
                <a:moveTo>
                  <a:pt x="0" y="0"/>
                </a:moveTo>
                <a:lnTo>
                  <a:pt x="2094064" y="0"/>
                </a:lnTo>
                <a:lnTo>
                  <a:pt x="2094064" y="2429902"/>
                </a:lnTo>
                <a:lnTo>
                  <a:pt x="0" y="24299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grpSp>
        <p:nvGrpSpPr>
          <p:cNvPr id="7" name="Group 7"/>
          <p:cNvGrpSpPr/>
          <p:nvPr/>
        </p:nvGrpSpPr>
        <p:grpSpPr>
          <a:xfrm rot="-10800000">
            <a:off x="180746" y="9408490"/>
            <a:ext cx="736070" cy="658760"/>
            <a:chOff x="0" y="0"/>
            <a:chExt cx="981427" cy="878347"/>
          </a:xfrm>
        </p:grpSpPr>
        <p:sp>
          <p:nvSpPr>
            <p:cNvPr id="8" name="Freeform 8"/>
            <p:cNvSpPr/>
            <p:nvPr/>
          </p:nvSpPr>
          <p:spPr>
            <a:xfrm>
              <a:off x="0" y="0"/>
              <a:ext cx="981329" cy="878332"/>
            </a:xfrm>
            <a:custGeom>
              <a:avLst/>
              <a:gdLst/>
              <a:ahLst/>
              <a:cxnLst/>
              <a:rect l="l" t="t" r="r" b="b"/>
              <a:pathLst>
                <a:path w="981329" h="878332">
                  <a:moveTo>
                    <a:pt x="452247" y="0"/>
                  </a:moveTo>
                  <a:cubicBezTo>
                    <a:pt x="584835" y="0"/>
                    <a:pt x="714375" y="43942"/>
                    <a:pt x="788035" y="135382"/>
                  </a:cubicBezTo>
                  <a:cubicBezTo>
                    <a:pt x="977138" y="369951"/>
                    <a:pt x="981329" y="766572"/>
                    <a:pt x="645541" y="859282"/>
                  </a:cubicBezTo>
                  <a:lnTo>
                    <a:pt x="645541" y="859663"/>
                  </a:lnTo>
                  <a:cubicBezTo>
                    <a:pt x="599440" y="872363"/>
                    <a:pt x="551815" y="878332"/>
                    <a:pt x="503936" y="878332"/>
                  </a:cubicBezTo>
                  <a:cubicBezTo>
                    <a:pt x="427355" y="878332"/>
                    <a:pt x="350520" y="863092"/>
                    <a:pt x="279019" y="835660"/>
                  </a:cubicBezTo>
                  <a:cubicBezTo>
                    <a:pt x="233807" y="818134"/>
                    <a:pt x="189992" y="795782"/>
                    <a:pt x="155702" y="762127"/>
                  </a:cubicBezTo>
                  <a:cubicBezTo>
                    <a:pt x="58801" y="666369"/>
                    <a:pt x="0" y="460121"/>
                    <a:pt x="6350" y="327787"/>
                  </a:cubicBezTo>
                  <a:cubicBezTo>
                    <a:pt x="16510" y="114173"/>
                    <a:pt x="238506" y="0"/>
                    <a:pt x="452247" y="0"/>
                  </a:cubicBezTo>
                  <a:close/>
                </a:path>
              </a:pathLst>
            </a:custGeom>
            <a:solidFill>
              <a:srgbClr val="DDC29F"/>
            </a:solidFill>
          </p:spPr>
          <p:txBody>
            <a:bodyPr/>
            <a:lstStyle/>
            <a:p>
              <a:endParaRPr lang="en-IN"/>
            </a:p>
          </p:txBody>
        </p:sp>
      </p:grpSp>
      <p:grpSp>
        <p:nvGrpSpPr>
          <p:cNvPr id="9" name="Group 9"/>
          <p:cNvGrpSpPr/>
          <p:nvPr/>
        </p:nvGrpSpPr>
        <p:grpSpPr>
          <a:xfrm rot="9039692">
            <a:off x="425770" y="8514704"/>
            <a:ext cx="618946" cy="455458"/>
            <a:chOff x="0" y="0"/>
            <a:chExt cx="825261" cy="607277"/>
          </a:xfrm>
        </p:grpSpPr>
        <p:sp>
          <p:nvSpPr>
            <p:cNvPr id="10" name="Freeform 10"/>
            <p:cNvSpPr/>
            <p:nvPr/>
          </p:nvSpPr>
          <p:spPr>
            <a:xfrm>
              <a:off x="127" y="127"/>
              <a:ext cx="825119" cy="607187"/>
            </a:xfrm>
            <a:custGeom>
              <a:avLst/>
              <a:gdLst/>
              <a:ahLst/>
              <a:cxnLst/>
              <a:rect l="l" t="t" r="r" b="b"/>
              <a:pathLst>
                <a:path w="825119" h="607187">
                  <a:moveTo>
                    <a:pt x="412115" y="0"/>
                  </a:moveTo>
                  <a:cubicBezTo>
                    <a:pt x="414909" y="0"/>
                    <a:pt x="417703" y="127"/>
                    <a:pt x="420497" y="127"/>
                  </a:cubicBezTo>
                  <a:cubicBezTo>
                    <a:pt x="661416" y="9398"/>
                    <a:pt x="825119" y="316357"/>
                    <a:pt x="658876" y="506730"/>
                  </a:cubicBezTo>
                  <a:cubicBezTo>
                    <a:pt x="598551" y="575945"/>
                    <a:pt x="501904" y="607187"/>
                    <a:pt x="402717" y="607187"/>
                  </a:cubicBezTo>
                  <a:cubicBezTo>
                    <a:pt x="280289" y="607187"/>
                    <a:pt x="153797" y="559689"/>
                    <a:pt x="86360" y="478028"/>
                  </a:cubicBezTo>
                  <a:cubicBezTo>
                    <a:pt x="11811" y="387477"/>
                    <a:pt x="0" y="242824"/>
                    <a:pt x="76200" y="154051"/>
                  </a:cubicBezTo>
                  <a:cubicBezTo>
                    <a:pt x="110998" y="113411"/>
                    <a:pt x="158496" y="87249"/>
                    <a:pt x="205994" y="63500"/>
                  </a:cubicBezTo>
                  <a:cubicBezTo>
                    <a:pt x="270510" y="30861"/>
                    <a:pt x="339725" y="0"/>
                    <a:pt x="412115" y="0"/>
                  </a:cubicBezTo>
                  <a:close/>
                </a:path>
              </a:pathLst>
            </a:custGeom>
            <a:solidFill>
              <a:srgbClr val="DDC29F"/>
            </a:solidFill>
          </p:spPr>
          <p:txBody>
            <a:bodyPr/>
            <a:lstStyle/>
            <a:p>
              <a:endParaRPr lang="en-IN"/>
            </a:p>
          </p:txBody>
        </p:sp>
      </p:grpSp>
      <p:grpSp>
        <p:nvGrpSpPr>
          <p:cNvPr id="11" name="Group 11"/>
          <p:cNvGrpSpPr/>
          <p:nvPr/>
        </p:nvGrpSpPr>
        <p:grpSpPr>
          <a:xfrm rot="-9620968">
            <a:off x="1033642" y="9306662"/>
            <a:ext cx="474938" cy="349458"/>
            <a:chOff x="0" y="0"/>
            <a:chExt cx="633251" cy="465944"/>
          </a:xfrm>
        </p:grpSpPr>
        <p:sp>
          <p:nvSpPr>
            <p:cNvPr id="12" name="Freeform 12"/>
            <p:cNvSpPr/>
            <p:nvPr/>
          </p:nvSpPr>
          <p:spPr>
            <a:xfrm>
              <a:off x="0" y="0"/>
              <a:ext cx="633222" cy="465963"/>
            </a:xfrm>
            <a:custGeom>
              <a:avLst/>
              <a:gdLst/>
              <a:ahLst/>
              <a:cxnLst/>
              <a:rect l="l" t="t" r="r" b="b"/>
              <a:pathLst>
                <a:path w="633222" h="465963">
                  <a:moveTo>
                    <a:pt x="316357" y="0"/>
                  </a:moveTo>
                  <a:cubicBezTo>
                    <a:pt x="318516" y="0"/>
                    <a:pt x="320675" y="0"/>
                    <a:pt x="322834" y="127"/>
                  </a:cubicBezTo>
                  <a:cubicBezTo>
                    <a:pt x="507619" y="7239"/>
                    <a:pt x="633222" y="242824"/>
                    <a:pt x="505714" y="388874"/>
                  </a:cubicBezTo>
                  <a:cubicBezTo>
                    <a:pt x="459359" y="441960"/>
                    <a:pt x="385318" y="465963"/>
                    <a:pt x="309118" y="465963"/>
                  </a:cubicBezTo>
                  <a:cubicBezTo>
                    <a:pt x="215265" y="465963"/>
                    <a:pt x="118110" y="429514"/>
                    <a:pt x="66421" y="366776"/>
                  </a:cubicBezTo>
                  <a:cubicBezTo>
                    <a:pt x="9144" y="297307"/>
                    <a:pt x="0" y="186436"/>
                    <a:pt x="58547" y="118237"/>
                  </a:cubicBezTo>
                  <a:cubicBezTo>
                    <a:pt x="85217" y="87122"/>
                    <a:pt x="121666" y="66929"/>
                    <a:pt x="158115" y="48768"/>
                  </a:cubicBezTo>
                  <a:cubicBezTo>
                    <a:pt x="207645" y="23876"/>
                    <a:pt x="260731" y="0"/>
                    <a:pt x="316357" y="0"/>
                  </a:cubicBezTo>
                  <a:close/>
                </a:path>
              </a:pathLst>
            </a:custGeom>
            <a:solidFill>
              <a:srgbClr val="DDC29F"/>
            </a:solidFill>
          </p:spPr>
          <p:txBody>
            <a:bodyPr/>
            <a:lstStyle/>
            <a:p>
              <a:endParaRPr lang="en-IN"/>
            </a:p>
          </p:txBody>
        </p:sp>
      </p:grpSp>
      <p:grpSp>
        <p:nvGrpSpPr>
          <p:cNvPr id="13" name="Group 13"/>
          <p:cNvGrpSpPr/>
          <p:nvPr/>
        </p:nvGrpSpPr>
        <p:grpSpPr>
          <a:xfrm rot="-10800000">
            <a:off x="17251396" y="9483448"/>
            <a:ext cx="652474" cy="583804"/>
            <a:chOff x="0" y="0"/>
            <a:chExt cx="869965" cy="778405"/>
          </a:xfrm>
        </p:grpSpPr>
        <p:sp>
          <p:nvSpPr>
            <p:cNvPr id="14" name="Freeform 14"/>
            <p:cNvSpPr/>
            <p:nvPr/>
          </p:nvSpPr>
          <p:spPr>
            <a:xfrm>
              <a:off x="0" y="0"/>
              <a:ext cx="869950" cy="778383"/>
            </a:xfrm>
            <a:custGeom>
              <a:avLst/>
              <a:gdLst/>
              <a:ahLst/>
              <a:cxnLst/>
              <a:rect l="l" t="t" r="r" b="b"/>
              <a:pathLst>
                <a:path w="869950" h="778383">
                  <a:moveTo>
                    <a:pt x="400812" y="0"/>
                  </a:moveTo>
                  <a:cubicBezTo>
                    <a:pt x="518414" y="0"/>
                    <a:pt x="633095" y="38989"/>
                    <a:pt x="698500" y="120015"/>
                  </a:cubicBezTo>
                  <a:cubicBezTo>
                    <a:pt x="866140" y="327914"/>
                    <a:pt x="869950" y="679450"/>
                    <a:pt x="572262" y="761619"/>
                  </a:cubicBezTo>
                  <a:lnTo>
                    <a:pt x="572262" y="761873"/>
                  </a:lnTo>
                  <a:cubicBezTo>
                    <a:pt x="531368" y="773049"/>
                    <a:pt x="489077" y="778383"/>
                    <a:pt x="446786" y="778383"/>
                  </a:cubicBezTo>
                  <a:cubicBezTo>
                    <a:pt x="378968" y="778383"/>
                    <a:pt x="310769" y="764794"/>
                    <a:pt x="247396" y="740537"/>
                  </a:cubicBezTo>
                  <a:cubicBezTo>
                    <a:pt x="207391" y="725043"/>
                    <a:pt x="168402" y="705231"/>
                    <a:pt x="138049" y="675386"/>
                  </a:cubicBezTo>
                  <a:cubicBezTo>
                    <a:pt x="52070" y="590550"/>
                    <a:pt x="0" y="407797"/>
                    <a:pt x="5588" y="290576"/>
                  </a:cubicBezTo>
                  <a:cubicBezTo>
                    <a:pt x="14605" y="101219"/>
                    <a:pt x="211328" y="0"/>
                    <a:pt x="400812" y="0"/>
                  </a:cubicBezTo>
                  <a:close/>
                </a:path>
              </a:pathLst>
            </a:custGeom>
            <a:solidFill>
              <a:srgbClr val="DDC29F"/>
            </a:solidFill>
          </p:spPr>
          <p:txBody>
            <a:bodyPr/>
            <a:lstStyle/>
            <a:p>
              <a:endParaRPr lang="en-IN"/>
            </a:p>
          </p:txBody>
        </p:sp>
      </p:grpSp>
      <p:grpSp>
        <p:nvGrpSpPr>
          <p:cNvPr id="15" name="Group 15"/>
          <p:cNvGrpSpPr/>
          <p:nvPr/>
        </p:nvGrpSpPr>
        <p:grpSpPr>
          <a:xfrm rot="9039692">
            <a:off x="17213020" y="8659104"/>
            <a:ext cx="618946" cy="455458"/>
            <a:chOff x="0" y="0"/>
            <a:chExt cx="825261" cy="607277"/>
          </a:xfrm>
        </p:grpSpPr>
        <p:sp>
          <p:nvSpPr>
            <p:cNvPr id="16" name="Freeform 16"/>
            <p:cNvSpPr/>
            <p:nvPr/>
          </p:nvSpPr>
          <p:spPr>
            <a:xfrm>
              <a:off x="127" y="127"/>
              <a:ext cx="825119" cy="607187"/>
            </a:xfrm>
            <a:custGeom>
              <a:avLst/>
              <a:gdLst/>
              <a:ahLst/>
              <a:cxnLst/>
              <a:rect l="l" t="t" r="r" b="b"/>
              <a:pathLst>
                <a:path w="825119" h="607187">
                  <a:moveTo>
                    <a:pt x="412115" y="0"/>
                  </a:moveTo>
                  <a:cubicBezTo>
                    <a:pt x="414909" y="0"/>
                    <a:pt x="417703" y="127"/>
                    <a:pt x="420497" y="127"/>
                  </a:cubicBezTo>
                  <a:cubicBezTo>
                    <a:pt x="661416" y="9398"/>
                    <a:pt x="825119" y="316357"/>
                    <a:pt x="658876" y="506730"/>
                  </a:cubicBezTo>
                  <a:cubicBezTo>
                    <a:pt x="598551" y="575945"/>
                    <a:pt x="501904" y="607187"/>
                    <a:pt x="402717" y="607187"/>
                  </a:cubicBezTo>
                  <a:cubicBezTo>
                    <a:pt x="280289" y="607187"/>
                    <a:pt x="153797" y="559689"/>
                    <a:pt x="86360" y="478028"/>
                  </a:cubicBezTo>
                  <a:cubicBezTo>
                    <a:pt x="11811" y="387477"/>
                    <a:pt x="0" y="242824"/>
                    <a:pt x="76200" y="154051"/>
                  </a:cubicBezTo>
                  <a:cubicBezTo>
                    <a:pt x="110998" y="113411"/>
                    <a:pt x="158496" y="87249"/>
                    <a:pt x="205994" y="63500"/>
                  </a:cubicBezTo>
                  <a:cubicBezTo>
                    <a:pt x="270510" y="30861"/>
                    <a:pt x="339725" y="0"/>
                    <a:pt x="412115" y="0"/>
                  </a:cubicBezTo>
                  <a:close/>
                </a:path>
              </a:pathLst>
            </a:custGeom>
            <a:solidFill>
              <a:srgbClr val="DDC29F"/>
            </a:solidFill>
          </p:spPr>
          <p:txBody>
            <a:bodyPr/>
            <a:lstStyle/>
            <a:p>
              <a:endParaRPr lang="en-IN"/>
            </a:p>
          </p:txBody>
        </p:sp>
      </p:grpSp>
      <p:grpSp>
        <p:nvGrpSpPr>
          <p:cNvPr id="17" name="Group 17"/>
          <p:cNvGrpSpPr/>
          <p:nvPr/>
        </p:nvGrpSpPr>
        <p:grpSpPr>
          <a:xfrm rot="-9620968">
            <a:off x="16731542" y="9162262"/>
            <a:ext cx="474938" cy="349458"/>
            <a:chOff x="0" y="0"/>
            <a:chExt cx="633251" cy="465944"/>
          </a:xfrm>
        </p:grpSpPr>
        <p:sp>
          <p:nvSpPr>
            <p:cNvPr id="18" name="Freeform 18"/>
            <p:cNvSpPr/>
            <p:nvPr/>
          </p:nvSpPr>
          <p:spPr>
            <a:xfrm>
              <a:off x="0" y="0"/>
              <a:ext cx="633222" cy="465963"/>
            </a:xfrm>
            <a:custGeom>
              <a:avLst/>
              <a:gdLst/>
              <a:ahLst/>
              <a:cxnLst/>
              <a:rect l="l" t="t" r="r" b="b"/>
              <a:pathLst>
                <a:path w="633222" h="465963">
                  <a:moveTo>
                    <a:pt x="316357" y="0"/>
                  </a:moveTo>
                  <a:cubicBezTo>
                    <a:pt x="318516" y="0"/>
                    <a:pt x="320675" y="0"/>
                    <a:pt x="322834" y="127"/>
                  </a:cubicBezTo>
                  <a:cubicBezTo>
                    <a:pt x="507619" y="7239"/>
                    <a:pt x="633222" y="242824"/>
                    <a:pt x="505714" y="388874"/>
                  </a:cubicBezTo>
                  <a:cubicBezTo>
                    <a:pt x="459359" y="441960"/>
                    <a:pt x="385318" y="465963"/>
                    <a:pt x="309118" y="465963"/>
                  </a:cubicBezTo>
                  <a:cubicBezTo>
                    <a:pt x="215265" y="465963"/>
                    <a:pt x="118110" y="429514"/>
                    <a:pt x="66421" y="366776"/>
                  </a:cubicBezTo>
                  <a:cubicBezTo>
                    <a:pt x="9144" y="297307"/>
                    <a:pt x="0" y="186436"/>
                    <a:pt x="58547" y="118237"/>
                  </a:cubicBezTo>
                  <a:cubicBezTo>
                    <a:pt x="85217" y="87122"/>
                    <a:pt x="121666" y="66929"/>
                    <a:pt x="158115" y="48768"/>
                  </a:cubicBezTo>
                  <a:cubicBezTo>
                    <a:pt x="207645" y="23876"/>
                    <a:pt x="260731" y="0"/>
                    <a:pt x="316357" y="0"/>
                  </a:cubicBezTo>
                  <a:close/>
                </a:path>
              </a:pathLst>
            </a:custGeom>
            <a:solidFill>
              <a:srgbClr val="DDC29F"/>
            </a:solidFill>
          </p:spPr>
          <p:txBody>
            <a:bodyPr/>
            <a:lstStyle/>
            <a:p>
              <a:endParaRPr lang="en-IN"/>
            </a:p>
          </p:txBody>
        </p:sp>
      </p:grpSp>
      <p:sp>
        <p:nvSpPr>
          <p:cNvPr id="19" name="TextBox 19"/>
          <p:cNvSpPr txBox="1"/>
          <p:nvPr/>
        </p:nvSpPr>
        <p:spPr>
          <a:xfrm>
            <a:off x="1654718" y="660290"/>
            <a:ext cx="15225150" cy="1104900"/>
          </a:xfrm>
          <a:prstGeom prst="rect">
            <a:avLst/>
          </a:prstGeom>
        </p:spPr>
        <p:txBody>
          <a:bodyPr lIns="0" tIns="0" rIns="0" bIns="0" rtlCol="0" anchor="t">
            <a:spAutoFit/>
          </a:bodyPr>
          <a:lstStyle/>
          <a:p>
            <a:pPr algn="ctr">
              <a:lnSpc>
                <a:spcPts val="8519"/>
              </a:lnSpc>
            </a:pPr>
            <a:r>
              <a:rPr lang="en-US" sz="7099" b="1" dirty="0">
                <a:solidFill>
                  <a:srgbClr val="748E1E"/>
                </a:solidFill>
                <a:latin typeface="Arimo Bold"/>
                <a:ea typeface="Arimo Bold"/>
                <a:cs typeface="Arimo Bold"/>
                <a:sym typeface="Arimo Bold"/>
              </a:rPr>
              <a:t>ALGORITHMS</a:t>
            </a:r>
            <a:r>
              <a:rPr lang="en-US" sz="7099" dirty="0">
                <a:solidFill>
                  <a:srgbClr val="41571E"/>
                </a:solidFill>
                <a:latin typeface="Arimo"/>
                <a:ea typeface="Arimo"/>
                <a:cs typeface="Arimo"/>
                <a:sym typeface="Arimo"/>
              </a:rPr>
              <a:t> USED</a:t>
            </a:r>
          </a:p>
        </p:txBody>
      </p:sp>
      <p:grpSp>
        <p:nvGrpSpPr>
          <p:cNvPr id="55" name="Group 54">
            <a:extLst>
              <a:ext uri="{FF2B5EF4-FFF2-40B4-BE49-F238E27FC236}">
                <a16:creationId xmlns:a16="http://schemas.microsoft.com/office/drawing/2014/main" id="{7F4916C7-8772-1E7E-3202-1287F33DC1DE}"/>
              </a:ext>
            </a:extLst>
          </p:cNvPr>
          <p:cNvGrpSpPr/>
          <p:nvPr/>
        </p:nvGrpSpPr>
        <p:grpSpPr>
          <a:xfrm>
            <a:off x="327253" y="2253100"/>
            <a:ext cx="17195240" cy="7532122"/>
            <a:chOff x="327253" y="2253100"/>
            <a:chExt cx="17195240" cy="7532122"/>
          </a:xfrm>
        </p:grpSpPr>
        <p:sp>
          <p:nvSpPr>
            <p:cNvPr id="20" name="AutoShape 20"/>
            <p:cNvSpPr/>
            <p:nvPr/>
          </p:nvSpPr>
          <p:spPr>
            <a:xfrm>
              <a:off x="2734528" y="3247781"/>
              <a:ext cx="7123517" cy="14051"/>
            </a:xfrm>
            <a:prstGeom prst="line">
              <a:avLst/>
            </a:prstGeom>
            <a:ln w="9525" cap="rnd">
              <a:solidFill>
                <a:srgbClr val="2A5717"/>
              </a:solidFill>
              <a:prstDash val="solid"/>
              <a:headEnd type="none" w="sm" len="sm"/>
              <a:tailEnd type="none" w="sm" len="sm"/>
            </a:ln>
          </p:spPr>
          <p:txBody>
            <a:bodyPr/>
            <a:lstStyle/>
            <a:p>
              <a:endParaRPr lang="en-IN"/>
            </a:p>
          </p:txBody>
        </p:sp>
        <p:sp>
          <p:nvSpPr>
            <p:cNvPr id="21" name="AutoShape 21"/>
            <p:cNvSpPr/>
            <p:nvPr/>
          </p:nvSpPr>
          <p:spPr>
            <a:xfrm flipV="1">
              <a:off x="8218696" y="3247781"/>
              <a:ext cx="7332852" cy="14051"/>
            </a:xfrm>
            <a:prstGeom prst="line">
              <a:avLst/>
            </a:prstGeom>
            <a:ln w="9525" cap="rnd">
              <a:solidFill>
                <a:srgbClr val="2A5717"/>
              </a:solidFill>
              <a:prstDash val="solid"/>
              <a:headEnd type="none" w="sm" len="sm"/>
              <a:tailEnd type="none" w="sm" len="sm"/>
            </a:ln>
          </p:spPr>
          <p:txBody>
            <a:bodyPr/>
            <a:lstStyle/>
            <a:p>
              <a:endParaRPr lang="en-IN"/>
            </a:p>
          </p:txBody>
        </p:sp>
        <p:sp>
          <p:nvSpPr>
            <p:cNvPr id="22" name="AutoShape 22"/>
            <p:cNvSpPr/>
            <p:nvPr/>
          </p:nvSpPr>
          <p:spPr>
            <a:xfrm flipH="1">
              <a:off x="14780033" y="3988617"/>
              <a:ext cx="563" cy="546219"/>
            </a:xfrm>
            <a:prstGeom prst="line">
              <a:avLst/>
            </a:prstGeom>
            <a:ln w="9525" cap="rnd">
              <a:solidFill>
                <a:srgbClr val="2A5717"/>
              </a:solidFill>
              <a:prstDash val="solid"/>
              <a:headEnd type="none" w="sm" len="sm"/>
              <a:tailEnd type="oval" w="lg" len="lg"/>
            </a:ln>
          </p:spPr>
          <p:txBody>
            <a:bodyPr/>
            <a:lstStyle/>
            <a:p>
              <a:endParaRPr lang="en-IN"/>
            </a:p>
          </p:txBody>
        </p:sp>
        <p:sp>
          <p:nvSpPr>
            <p:cNvPr id="23" name="AutoShape 23"/>
            <p:cNvSpPr/>
            <p:nvPr/>
          </p:nvSpPr>
          <p:spPr>
            <a:xfrm>
              <a:off x="3077164" y="3922833"/>
              <a:ext cx="3048" cy="516008"/>
            </a:xfrm>
            <a:prstGeom prst="line">
              <a:avLst/>
            </a:prstGeom>
            <a:ln w="9525" cap="rnd">
              <a:solidFill>
                <a:srgbClr val="2A5717"/>
              </a:solidFill>
              <a:prstDash val="solid"/>
              <a:headEnd type="none" w="sm" len="sm"/>
              <a:tailEnd type="oval" w="lg" len="lg"/>
            </a:ln>
          </p:spPr>
          <p:txBody>
            <a:bodyPr/>
            <a:lstStyle/>
            <a:p>
              <a:endParaRPr lang="en-IN"/>
            </a:p>
          </p:txBody>
        </p:sp>
        <p:sp>
          <p:nvSpPr>
            <p:cNvPr id="24" name="TextBox 24"/>
            <p:cNvSpPr txBox="1"/>
            <p:nvPr/>
          </p:nvSpPr>
          <p:spPr>
            <a:xfrm>
              <a:off x="1466737" y="4419791"/>
              <a:ext cx="3226950" cy="1219200"/>
            </a:xfrm>
            <a:prstGeom prst="rect">
              <a:avLst/>
            </a:prstGeom>
          </p:spPr>
          <p:txBody>
            <a:bodyPr lIns="0" tIns="0" rIns="0" bIns="0" rtlCol="0" anchor="t">
              <a:spAutoFit/>
            </a:bodyPr>
            <a:lstStyle/>
            <a:p>
              <a:pPr algn="ctr">
                <a:lnSpc>
                  <a:spcPts val="4800"/>
                </a:lnSpc>
              </a:pPr>
              <a:r>
                <a:rPr lang="en-US" sz="4000" b="1">
                  <a:solidFill>
                    <a:srgbClr val="41571E"/>
                  </a:solidFill>
                  <a:latin typeface="Arimo Bold"/>
                  <a:ea typeface="Arimo Bold"/>
                  <a:cs typeface="Arimo Bold"/>
                  <a:sym typeface="Arimo Bold"/>
                </a:rPr>
                <a:t>Supervised Learning</a:t>
              </a:r>
            </a:p>
          </p:txBody>
        </p:sp>
        <p:sp>
          <p:nvSpPr>
            <p:cNvPr id="25" name="TextBox 25"/>
            <p:cNvSpPr txBox="1"/>
            <p:nvPr/>
          </p:nvSpPr>
          <p:spPr>
            <a:xfrm>
              <a:off x="327253" y="6082114"/>
              <a:ext cx="2752959" cy="1450467"/>
            </a:xfrm>
            <a:prstGeom prst="rect">
              <a:avLst/>
            </a:prstGeom>
          </p:spPr>
          <p:txBody>
            <a:bodyPr lIns="0" tIns="0" rIns="0" bIns="0" rtlCol="0" anchor="t">
              <a:spAutoFit/>
            </a:bodyPr>
            <a:lstStyle/>
            <a:p>
              <a:pPr algn="ctr">
                <a:lnSpc>
                  <a:spcPts val="3863"/>
                </a:lnSpc>
              </a:pPr>
              <a:r>
                <a:rPr lang="en-US" sz="2799" b="1" dirty="0">
                  <a:solidFill>
                    <a:srgbClr val="41571E"/>
                  </a:solidFill>
                  <a:latin typeface="Asap Bold"/>
                  <a:ea typeface="Asap Bold"/>
                  <a:cs typeface="Asap Bold"/>
                  <a:sym typeface="Asap Bold"/>
                </a:rPr>
                <a:t>Classification:</a:t>
              </a:r>
            </a:p>
            <a:p>
              <a:pPr algn="ctr">
                <a:lnSpc>
                  <a:spcPts val="3863"/>
                </a:lnSpc>
              </a:pPr>
              <a:r>
                <a:rPr lang="en-US" sz="2799" dirty="0">
                  <a:solidFill>
                    <a:srgbClr val="41571E"/>
                  </a:solidFill>
                  <a:latin typeface="Asap"/>
                  <a:ea typeface="Asap"/>
                  <a:cs typeface="Asap"/>
                  <a:sym typeface="Asap"/>
                </a:rPr>
                <a:t>Random Forest, SVM, k-NN</a:t>
              </a:r>
            </a:p>
          </p:txBody>
        </p:sp>
        <p:sp>
          <p:nvSpPr>
            <p:cNvPr id="29" name="AutoShape 29"/>
            <p:cNvSpPr/>
            <p:nvPr/>
          </p:nvSpPr>
          <p:spPr>
            <a:xfrm>
              <a:off x="9038371" y="3922807"/>
              <a:ext cx="0" cy="1578282"/>
            </a:xfrm>
            <a:prstGeom prst="line">
              <a:avLst/>
            </a:prstGeom>
            <a:ln w="9525" cap="rnd">
              <a:solidFill>
                <a:srgbClr val="2A5717"/>
              </a:solidFill>
              <a:prstDash val="solid"/>
              <a:headEnd type="none" w="sm" len="sm"/>
              <a:tailEnd type="oval" w="lg" len="lg"/>
            </a:ln>
          </p:spPr>
          <p:txBody>
            <a:bodyPr/>
            <a:lstStyle/>
            <a:p>
              <a:endParaRPr lang="en-IN"/>
            </a:p>
          </p:txBody>
        </p:sp>
        <p:grpSp>
          <p:nvGrpSpPr>
            <p:cNvPr id="30" name="Group 30"/>
            <p:cNvGrpSpPr/>
            <p:nvPr/>
          </p:nvGrpSpPr>
          <p:grpSpPr>
            <a:xfrm>
              <a:off x="7901419" y="2277054"/>
              <a:ext cx="2144048" cy="1969568"/>
              <a:chOff x="0" y="0"/>
              <a:chExt cx="2858731" cy="2626091"/>
            </a:xfrm>
          </p:grpSpPr>
          <p:sp>
            <p:nvSpPr>
              <p:cNvPr id="31" name="Freeform 31"/>
              <p:cNvSpPr/>
              <p:nvPr/>
            </p:nvSpPr>
            <p:spPr>
              <a:xfrm>
                <a:off x="0" y="0"/>
                <a:ext cx="2858731" cy="2626091"/>
              </a:xfrm>
              <a:custGeom>
                <a:avLst/>
                <a:gdLst/>
                <a:ahLst/>
                <a:cxnLst/>
                <a:rect l="l" t="t" r="r" b="b"/>
                <a:pathLst>
                  <a:path w="2858731" h="2626091">
                    <a:moveTo>
                      <a:pt x="0" y="0"/>
                    </a:moveTo>
                    <a:lnTo>
                      <a:pt x="2858731" y="0"/>
                    </a:lnTo>
                    <a:lnTo>
                      <a:pt x="2858731" y="2626091"/>
                    </a:lnTo>
                    <a:lnTo>
                      <a:pt x="0" y="262609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32" name="TextBox 32"/>
              <p:cNvSpPr txBox="1"/>
              <p:nvPr/>
            </p:nvSpPr>
            <p:spPr>
              <a:xfrm>
                <a:off x="423036" y="393637"/>
                <a:ext cx="2185800" cy="1800700"/>
              </a:xfrm>
              <a:prstGeom prst="rect">
                <a:avLst/>
              </a:prstGeom>
            </p:spPr>
            <p:txBody>
              <a:bodyPr lIns="0" tIns="0" rIns="0" bIns="0" rtlCol="0" anchor="t">
                <a:spAutoFit/>
              </a:bodyPr>
              <a:lstStyle/>
              <a:p>
                <a:pPr algn="ctr">
                  <a:lnSpc>
                    <a:spcPts val="9600"/>
                  </a:lnSpc>
                </a:pPr>
                <a:r>
                  <a:rPr lang="en-US" sz="8000" dirty="0">
                    <a:solidFill>
                      <a:srgbClr val="41571E"/>
                    </a:solidFill>
                    <a:latin typeface="Arimo"/>
                    <a:ea typeface="Arimo"/>
                    <a:cs typeface="Arimo"/>
                    <a:sym typeface="Arimo"/>
                  </a:rPr>
                  <a:t>02</a:t>
                </a:r>
              </a:p>
            </p:txBody>
          </p:sp>
        </p:grpSp>
        <p:sp>
          <p:nvSpPr>
            <p:cNvPr id="33" name="TextBox 33"/>
            <p:cNvSpPr txBox="1"/>
            <p:nvPr/>
          </p:nvSpPr>
          <p:spPr>
            <a:xfrm>
              <a:off x="7315635" y="5482039"/>
              <a:ext cx="3445471" cy="1257300"/>
            </a:xfrm>
            <a:prstGeom prst="rect">
              <a:avLst/>
            </a:prstGeom>
          </p:spPr>
          <p:txBody>
            <a:bodyPr lIns="0" tIns="0" rIns="0" bIns="0" rtlCol="0" anchor="t">
              <a:spAutoFit/>
            </a:bodyPr>
            <a:lstStyle/>
            <a:p>
              <a:pPr algn="ctr">
                <a:lnSpc>
                  <a:spcPts val="4920"/>
                </a:lnSpc>
              </a:pPr>
              <a:r>
                <a:rPr lang="en-US" sz="4100" b="1">
                  <a:solidFill>
                    <a:srgbClr val="41571E"/>
                  </a:solidFill>
                  <a:latin typeface="Arimo Bold"/>
                  <a:ea typeface="Arimo Bold"/>
                  <a:cs typeface="Arimo Bold"/>
                  <a:sym typeface="Arimo Bold"/>
                </a:rPr>
                <a:t>Deep Learning</a:t>
              </a:r>
            </a:p>
          </p:txBody>
        </p:sp>
        <p:grpSp>
          <p:nvGrpSpPr>
            <p:cNvPr id="34" name="Group 34"/>
            <p:cNvGrpSpPr/>
            <p:nvPr/>
          </p:nvGrpSpPr>
          <p:grpSpPr>
            <a:xfrm>
              <a:off x="13597845" y="2270015"/>
              <a:ext cx="2144048" cy="1969568"/>
              <a:chOff x="0" y="0"/>
              <a:chExt cx="2858731" cy="2626091"/>
            </a:xfrm>
          </p:grpSpPr>
          <p:sp>
            <p:nvSpPr>
              <p:cNvPr id="35" name="Freeform 35"/>
              <p:cNvSpPr/>
              <p:nvPr/>
            </p:nvSpPr>
            <p:spPr>
              <a:xfrm>
                <a:off x="0" y="0"/>
                <a:ext cx="2858731" cy="2626091"/>
              </a:xfrm>
              <a:custGeom>
                <a:avLst/>
                <a:gdLst/>
                <a:ahLst/>
                <a:cxnLst/>
                <a:rect l="l" t="t" r="r" b="b"/>
                <a:pathLst>
                  <a:path w="2858731" h="2626091">
                    <a:moveTo>
                      <a:pt x="0" y="0"/>
                    </a:moveTo>
                    <a:lnTo>
                      <a:pt x="2858731" y="0"/>
                    </a:lnTo>
                    <a:lnTo>
                      <a:pt x="2858731" y="2626091"/>
                    </a:lnTo>
                    <a:lnTo>
                      <a:pt x="0" y="262609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36" name="TextBox 36"/>
              <p:cNvSpPr txBox="1"/>
              <p:nvPr/>
            </p:nvSpPr>
            <p:spPr>
              <a:xfrm>
                <a:off x="419137" y="393672"/>
                <a:ext cx="2185800" cy="1800700"/>
              </a:xfrm>
              <a:prstGeom prst="rect">
                <a:avLst/>
              </a:prstGeom>
            </p:spPr>
            <p:txBody>
              <a:bodyPr lIns="0" tIns="0" rIns="0" bIns="0" rtlCol="0" anchor="t">
                <a:spAutoFit/>
              </a:bodyPr>
              <a:lstStyle/>
              <a:p>
                <a:pPr algn="ctr">
                  <a:lnSpc>
                    <a:spcPts val="9600"/>
                  </a:lnSpc>
                </a:pPr>
                <a:r>
                  <a:rPr lang="en-US" sz="8000">
                    <a:solidFill>
                      <a:srgbClr val="41571E"/>
                    </a:solidFill>
                    <a:latin typeface="Arimo"/>
                    <a:ea typeface="Arimo"/>
                    <a:cs typeface="Arimo"/>
                    <a:sym typeface="Arimo"/>
                  </a:rPr>
                  <a:t>03</a:t>
                </a:r>
              </a:p>
            </p:txBody>
          </p:sp>
        </p:grpSp>
        <p:sp>
          <p:nvSpPr>
            <p:cNvPr id="37" name="TextBox 37"/>
            <p:cNvSpPr txBox="1"/>
            <p:nvPr/>
          </p:nvSpPr>
          <p:spPr>
            <a:xfrm>
              <a:off x="13256404" y="4419791"/>
              <a:ext cx="3430209" cy="1219200"/>
            </a:xfrm>
            <a:prstGeom prst="rect">
              <a:avLst/>
            </a:prstGeom>
          </p:spPr>
          <p:txBody>
            <a:bodyPr lIns="0" tIns="0" rIns="0" bIns="0" rtlCol="0" anchor="t">
              <a:spAutoFit/>
            </a:bodyPr>
            <a:lstStyle/>
            <a:p>
              <a:pPr algn="ctr">
                <a:lnSpc>
                  <a:spcPts val="4800"/>
                </a:lnSpc>
              </a:pPr>
              <a:r>
                <a:rPr lang="en-US" sz="4000" b="1" dirty="0">
                  <a:solidFill>
                    <a:srgbClr val="41571E"/>
                  </a:solidFill>
                  <a:latin typeface="Arimo Bold"/>
                  <a:ea typeface="Arimo Bold"/>
                  <a:cs typeface="Arimo Bold"/>
                  <a:sym typeface="Arimo Bold"/>
                </a:rPr>
                <a:t>Unsupervised Learning</a:t>
              </a:r>
            </a:p>
          </p:txBody>
        </p:sp>
        <p:sp>
          <p:nvSpPr>
            <p:cNvPr id="38" name="TextBox 38"/>
            <p:cNvSpPr txBox="1"/>
            <p:nvPr/>
          </p:nvSpPr>
          <p:spPr>
            <a:xfrm>
              <a:off x="3181820" y="6082114"/>
              <a:ext cx="2984781" cy="1450467"/>
            </a:xfrm>
            <a:prstGeom prst="rect">
              <a:avLst/>
            </a:prstGeom>
          </p:spPr>
          <p:txBody>
            <a:bodyPr lIns="0" tIns="0" rIns="0" bIns="0" rtlCol="0" anchor="t">
              <a:spAutoFit/>
            </a:bodyPr>
            <a:lstStyle/>
            <a:p>
              <a:pPr marL="0" lvl="0" indent="0" algn="ctr">
                <a:lnSpc>
                  <a:spcPts val="3863"/>
                </a:lnSpc>
                <a:spcBef>
                  <a:spcPct val="0"/>
                </a:spcBef>
              </a:pPr>
              <a:r>
                <a:rPr lang="en-US" sz="2799" b="1" u="none" strike="noStrike" dirty="0">
                  <a:solidFill>
                    <a:srgbClr val="41571E"/>
                  </a:solidFill>
                  <a:latin typeface="Asap Bold"/>
                  <a:ea typeface="Asap Bold"/>
                  <a:cs typeface="Asap Bold"/>
                  <a:sym typeface="Asap Bold"/>
                </a:rPr>
                <a:t>Neural Networks:</a:t>
              </a:r>
            </a:p>
            <a:p>
              <a:pPr marL="0" lvl="0" indent="0" algn="ctr">
                <a:lnSpc>
                  <a:spcPts val="3863"/>
                </a:lnSpc>
                <a:spcBef>
                  <a:spcPct val="0"/>
                </a:spcBef>
              </a:pPr>
              <a:r>
                <a:rPr lang="en-US" sz="2799" u="none" strike="noStrike" dirty="0">
                  <a:solidFill>
                    <a:srgbClr val="41571E"/>
                  </a:solidFill>
                  <a:latin typeface="Asap"/>
                  <a:ea typeface="Asap"/>
                  <a:cs typeface="Asap"/>
                  <a:sym typeface="Asap"/>
                </a:rPr>
                <a:t>CNNs for image-based analysis</a:t>
              </a:r>
            </a:p>
          </p:txBody>
        </p:sp>
        <p:sp>
          <p:nvSpPr>
            <p:cNvPr id="39" name="TextBox 39"/>
            <p:cNvSpPr txBox="1"/>
            <p:nvPr/>
          </p:nvSpPr>
          <p:spPr>
            <a:xfrm>
              <a:off x="6166601" y="7848980"/>
              <a:ext cx="3100692" cy="1450467"/>
            </a:xfrm>
            <a:prstGeom prst="rect">
              <a:avLst/>
            </a:prstGeom>
          </p:spPr>
          <p:txBody>
            <a:bodyPr lIns="0" tIns="0" rIns="0" bIns="0" rtlCol="0" anchor="t">
              <a:spAutoFit/>
            </a:bodyPr>
            <a:lstStyle/>
            <a:p>
              <a:pPr marL="0" lvl="0" indent="0" algn="ctr">
                <a:lnSpc>
                  <a:spcPts val="3863"/>
                </a:lnSpc>
                <a:spcBef>
                  <a:spcPct val="0"/>
                </a:spcBef>
              </a:pPr>
              <a:r>
                <a:rPr lang="en-US" sz="2799" b="1" u="none" strike="noStrike">
                  <a:solidFill>
                    <a:srgbClr val="41571E"/>
                  </a:solidFill>
                  <a:latin typeface="Asap Bold"/>
                  <a:ea typeface="Asap Bold"/>
                  <a:cs typeface="Asap Bold"/>
                  <a:sym typeface="Asap Bold"/>
                </a:rPr>
                <a:t>Transfer Learning: </a:t>
              </a:r>
            </a:p>
            <a:p>
              <a:pPr marL="0" lvl="0" indent="0" algn="ctr">
                <a:lnSpc>
                  <a:spcPts val="3863"/>
                </a:lnSpc>
                <a:spcBef>
                  <a:spcPct val="0"/>
                </a:spcBef>
              </a:pPr>
              <a:r>
                <a:rPr lang="en-US" sz="2799" u="none" strike="noStrike">
                  <a:solidFill>
                    <a:srgbClr val="41571E"/>
                  </a:solidFill>
                  <a:latin typeface="Asap"/>
                  <a:ea typeface="Asap"/>
                  <a:cs typeface="Asap"/>
                  <a:sym typeface="Asap"/>
                </a:rPr>
                <a:t>ResNet, VGG, Inception</a:t>
              </a:r>
            </a:p>
          </p:txBody>
        </p:sp>
        <p:sp>
          <p:nvSpPr>
            <p:cNvPr id="40" name="TextBox 40"/>
            <p:cNvSpPr txBox="1"/>
            <p:nvPr/>
          </p:nvSpPr>
          <p:spPr>
            <a:xfrm>
              <a:off x="9343493" y="7848980"/>
              <a:ext cx="2463181" cy="1936242"/>
            </a:xfrm>
            <a:prstGeom prst="rect">
              <a:avLst/>
            </a:prstGeom>
          </p:spPr>
          <p:txBody>
            <a:bodyPr lIns="0" tIns="0" rIns="0" bIns="0" rtlCol="0" anchor="t">
              <a:spAutoFit/>
            </a:bodyPr>
            <a:lstStyle/>
            <a:p>
              <a:pPr marL="0" lvl="0" indent="0" algn="ctr">
                <a:lnSpc>
                  <a:spcPts val="3863"/>
                </a:lnSpc>
                <a:spcBef>
                  <a:spcPct val="0"/>
                </a:spcBef>
              </a:pPr>
              <a:r>
                <a:rPr lang="en-US" sz="2799" b="1" u="none" strike="noStrike">
                  <a:solidFill>
                    <a:srgbClr val="41571E"/>
                  </a:solidFill>
                  <a:latin typeface="Asap Bold"/>
                  <a:ea typeface="Asap Bold"/>
                  <a:cs typeface="Asap Bold"/>
                  <a:sym typeface="Asap Bold"/>
                </a:rPr>
                <a:t>Autoencoders: </a:t>
              </a:r>
              <a:r>
                <a:rPr lang="en-US" sz="2799" u="none" strike="noStrike">
                  <a:solidFill>
                    <a:srgbClr val="41571E"/>
                  </a:solidFill>
                  <a:latin typeface="Asap"/>
                  <a:ea typeface="Asap"/>
                  <a:cs typeface="Asap"/>
                  <a:sym typeface="Asap"/>
                </a:rPr>
                <a:t>For anomaly detection in plant images</a:t>
              </a:r>
            </a:p>
          </p:txBody>
        </p:sp>
        <p:sp>
          <p:nvSpPr>
            <p:cNvPr id="41" name="TextBox 41"/>
            <p:cNvSpPr txBox="1"/>
            <p:nvPr/>
          </p:nvSpPr>
          <p:spPr>
            <a:xfrm>
              <a:off x="12253170" y="6082114"/>
              <a:ext cx="2689349" cy="1936242"/>
            </a:xfrm>
            <a:prstGeom prst="rect">
              <a:avLst/>
            </a:prstGeom>
          </p:spPr>
          <p:txBody>
            <a:bodyPr lIns="0" tIns="0" rIns="0" bIns="0" rtlCol="0" anchor="t">
              <a:spAutoFit/>
            </a:bodyPr>
            <a:lstStyle/>
            <a:p>
              <a:pPr marL="0" lvl="0" indent="0" algn="ctr">
                <a:lnSpc>
                  <a:spcPts val="3863"/>
                </a:lnSpc>
                <a:spcBef>
                  <a:spcPct val="0"/>
                </a:spcBef>
              </a:pPr>
              <a:r>
                <a:rPr lang="en-US" sz="2799" b="1" u="none" strike="noStrike">
                  <a:solidFill>
                    <a:srgbClr val="41571E"/>
                  </a:solidFill>
                  <a:latin typeface="Asap Bold"/>
                  <a:ea typeface="Asap Bold"/>
                  <a:cs typeface="Asap Bold"/>
                  <a:sym typeface="Asap Bold"/>
                </a:rPr>
                <a:t>Clustering: </a:t>
              </a:r>
            </a:p>
            <a:p>
              <a:pPr marL="0" lvl="0" indent="0" algn="ctr">
                <a:lnSpc>
                  <a:spcPts val="3863"/>
                </a:lnSpc>
                <a:spcBef>
                  <a:spcPct val="0"/>
                </a:spcBef>
              </a:pPr>
              <a:r>
                <a:rPr lang="en-US" sz="2799" u="none" strike="noStrike">
                  <a:solidFill>
                    <a:srgbClr val="41571E"/>
                  </a:solidFill>
                  <a:latin typeface="Asap"/>
                  <a:ea typeface="Asap"/>
                  <a:cs typeface="Asap"/>
                  <a:sym typeface="Asap"/>
                </a:rPr>
                <a:t>k-Means for grouping similar diseases</a:t>
              </a:r>
            </a:p>
          </p:txBody>
        </p:sp>
        <p:sp>
          <p:nvSpPr>
            <p:cNvPr id="42" name="TextBox 42"/>
            <p:cNvSpPr txBox="1"/>
            <p:nvPr/>
          </p:nvSpPr>
          <p:spPr>
            <a:xfrm>
              <a:off x="14978120" y="6082114"/>
              <a:ext cx="2544373" cy="1936242"/>
            </a:xfrm>
            <a:prstGeom prst="rect">
              <a:avLst/>
            </a:prstGeom>
          </p:spPr>
          <p:txBody>
            <a:bodyPr lIns="0" tIns="0" rIns="0" bIns="0" rtlCol="0" anchor="t">
              <a:spAutoFit/>
            </a:bodyPr>
            <a:lstStyle/>
            <a:p>
              <a:pPr marL="0" lvl="0" indent="0" algn="ctr">
                <a:lnSpc>
                  <a:spcPts val="3863"/>
                </a:lnSpc>
                <a:spcBef>
                  <a:spcPct val="0"/>
                </a:spcBef>
              </a:pPr>
              <a:r>
                <a:rPr lang="en-US" sz="2799" b="1" u="none" strike="noStrike" dirty="0">
                  <a:solidFill>
                    <a:srgbClr val="41571E"/>
                  </a:solidFill>
                  <a:latin typeface="Asap Bold"/>
                  <a:ea typeface="Asap Bold"/>
                  <a:cs typeface="Asap Bold"/>
                  <a:sym typeface="Asap Bold"/>
                </a:rPr>
                <a:t>Dimensionality Reduction: </a:t>
              </a:r>
            </a:p>
            <a:p>
              <a:pPr marL="0" lvl="0" indent="0" algn="ctr">
                <a:lnSpc>
                  <a:spcPts val="3863"/>
                </a:lnSpc>
                <a:spcBef>
                  <a:spcPct val="0"/>
                </a:spcBef>
              </a:pPr>
              <a:r>
                <a:rPr lang="en-US" sz="2799" u="none" strike="noStrike" dirty="0">
                  <a:solidFill>
                    <a:srgbClr val="41571E"/>
                  </a:solidFill>
                  <a:latin typeface="Asap"/>
                  <a:ea typeface="Asap"/>
                  <a:cs typeface="Asap"/>
                  <a:sym typeface="Asap"/>
                </a:rPr>
                <a:t>PCA for feature extraction</a:t>
              </a:r>
            </a:p>
          </p:txBody>
        </p:sp>
        <p:sp>
          <p:nvSpPr>
            <p:cNvPr id="43" name="AutoShape 43"/>
            <p:cNvSpPr/>
            <p:nvPr/>
          </p:nvSpPr>
          <p:spPr>
            <a:xfrm flipV="1">
              <a:off x="1601387" y="5638991"/>
              <a:ext cx="1478825" cy="443122"/>
            </a:xfrm>
            <a:prstGeom prst="line">
              <a:avLst/>
            </a:prstGeom>
            <a:ln w="9525" cap="rnd">
              <a:solidFill>
                <a:srgbClr val="2A5717"/>
              </a:solidFill>
              <a:prstDash val="solid"/>
              <a:headEnd type="oval" w="lg" len="lg"/>
              <a:tailEnd type="none" w="sm" len="sm"/>
            </a:ln>
          </p:spPr>
          <p:txBody>
            <a:bodyPr/>
            <a:lstStyle/>
            <a:p>
              <a:endParaRPr lang="en-IN"/>
            </a:p>
          </p:txBody>
        </p:sp>
        <p:sp>
          <p:nvSpPr>
            <p:cNvPr id="44" name="AutoShape 44"/>
            <p:cNvSpPr/>
            <p:nvPr/>
          </p:nvSpPr>
          <p:spPr>
            <a:xfrm>
              <a:off x="3080212" y="5638991"/>
              <a:ext cx="1492064" cy="443123"/>
            </a:xfrm>
            <a:prstGeom prst="line">
              <a:avLst/>
            </a:prstGeom>
            <a:ln w="9525" cap="rnd">
              <a:solidFill>
                <a:srgbClr val="2A5717"/>
              </a:solidFill>
              <a:prstDash val="solid"/>
              <a:headEnd type="none" w="sm" len="sm"/>
              <a:tailEnd type="oval" w="lg" len="lg"/>
            </a:ln>
          </p:spPr>
          <p:txBody>
            <a:bodyPr/>
            <a:lstStyle/>
            <a:p>
              <a:endParaRPr lang="en-IN"/>
            </a:p>
          </p:txBody>
        </p:sp>
        <p:sp>
          <p:nvSpPr>
            <p:cNvPr id="45" name="AutoShape 45"/>
            <p:cNvSpPr/>
            <p:nvPr/>
          </p:nvSpPr>
          <p:spPr>
            <a:xfrm flipV="1">
              <a:off x="7658665" y="6739338"/>
              <a:ext cx="1379706" cy="1109641"/>
            </a:xfrm>
            <a:prstGeom prst="line">
              <a:avLst/>
            </a:prstGeom>
            <a:ln w="9525" cap="rnd">
              <a:solidFill>
                <a:srgbClr val="2A5717"/>
              </a:solidFill>
              <a:prstDash val="solid"/>
              <a:headEnd type="oval" w="lg" len="lg"/>
              <a:tailEnd type="none" w="sm" len="sm"/>
            </a:ln>
          </p:spPr>
          <p:txBody>
            <a:bodyPr/>
            <a:lstStyle/>
            <a:p>
              <a:endParaRPr lang="en-IN"/>
            </a:p>
          </p:txBody>
        </p:sp>
        <p:sp>
          <p:nvSpPr>
            <p:cNvPr id="46" name="AutoShape 46"/>
            <p:cNvSpPr/>
            <p:nvPr/>
          </p:nvSpPr>
          <p:spPr>
            <a:xfrm>
              <a:off x="9038372" y="6739340"/>
              <a:ext cx="1492064" cy="1109640"/>
            </a:xfrm>
            <a:prstGeom prst="line">
              <a:avLst/>
            </a:prstGeom>
            <a:ln w="9525" cap="rnd">
              <a:solidFill>
                <a:srgbClr val="2A5717"/>
              </a:solidFill>
              <a:prstDash val="solid"/>
              <a:headEnd type="none" w="sm" len="sm"/>
              <a:tailEnd type="oval" w="lg" len="lg"/>
            </a:ln>
          </p:spPr>
          <p:txBody>
            <a:bodyPr/>
            <a:lstStyle/>
            <a:p>
              <a:endParaRPr lang="en-IN"/>
            </a:p>
          </p:txBody>
        </p:sp>
        <p:sp>
          <p:nvSpPr>
            <p:cNvPr id="47" name="AutoShape 47"/>
            <p:cNvSpPr/>
            <p:nvPr/>
          </p:nvSpPr>
          <p:spPr>
            <a:xfrm flipV="1">
              <a:off x="13655823" y="5638990"/>
              <a:ext cx="1315686" cy="443121"/>
            </a:xfrm>
            <a:prstGeom prst="line">
              <a:avLst/>
            </a:prstGeom>
            <a:ln w="9525" cap="rnd">
              <a:solidFill>
                <a:srgbClr val="2A5717"/>
              </a:solidFill>
              <a:prstDash val="solid"/>
              <a:headEnd type="oval" w="lg" len="lg"/>
              <a:tailEnd type="none" w="sm" len="sm"/>
            </a:ln>
          </p:spPr>
          <p:txBody>
            <a:bodyPr/>
            <a:lstStyle/>
            <a:p>
              <a:endParaRPr lang="en-IN"/>
            </a:p>
          </p:txBody>
        </p:sp>
        <p:sp>
          <p:nvSpPr>
            <p:cNvPr id="48" name="AutoShape 48"/>
            <p:cNvSpPr/>
            <p:nvPr/>
          </p:nvSpPr>
          <p:spPr>
            <a:xfrm>
              <a:off x="14971509" y="5638992"/>
              <a:ext cx="1315685" cy="443122"/>
            </a:xfrm>
            <a:prstGeom prst="line">
              <a:avLst/>
            </a:prstGeom>
            <a:ln w="9525" cap="rnd">
              <a:solidFill>
                <a:srgbClr val="2A5717"/>
              </a:solidFill>
              <a:prstDash val="solid"/>
              <a:headEnd type="none" w="sm" len="sm"/>
              <a:tailEnd type="oval" w="lg" len="lg"/>
            </a:ln>
          </p:spPr>
          <p:txBody>
            <a:bodyPr/>
            <a:lstStyle/>
            <a:p>
              <a:endParaRPr lang="en-IN"/>
            </a:p>
          </p:txBody>
        </p:sp>
        <p:grpSp>
          <p:nvGrpSpPr>
            <p:cNvPr id="53" name="Group 52">
              <a:extLst>
                <a:ext uri="{FF2B5EF4-FFF2-40B4-BE49-F238E27FC236}">
                  <a16:creationId xmlns:a16="http://schemas.microsoft.com/office/drawing/2014/main" id="{2B8AAB60-3798-6A43-17BD-DD5E238D40CE}"/>
                </a:ext>
              </a:extLst>
            </p:cNvPr>
            <p:cNvGrpSpPr/>
            <p:nvPr/>
          </p:nvGrpSpPr>
          <p:grpSpPr>
            <a:xfrm>
              <a:off x="2005140" y="2253100"/>
              <a:ext cx="2144048" cy="1969568"/>
              <a:chOff x="2005140" y="2253100"/>
              <a:chExt cx="2144048" cy="1969568"/>
            </a:xfrm>
          </p:grpSpPr>
          <p:sp>
            <p:nvSpPr>
              <p:cNvPr id="50" name="Freeform 31">
                <a:extLst>
                  <a:ext uri="{FF2B5EF4-FFF2-40B4-BE49-F238E27FC236}">
                    <a16:creationId xmlns:a16="http://schemas.microsoft.com/office/drawing/2014/main" id="{4BE21341-4B5B-5411-9ABB-F73C309F54C4}"/>
                  </a:ext>
                </a:extLst>
              </p:cNvPr>
              <p:cNvSpPr/>
              <p:nvPr/>
            </p:nvSpPr>
            <p:spPr>
              <a:xfrm>
                <a:off x="2005140" y="2253100"/>
                <a:ext cx="2144048" cy="1969568"/>
              </a:xfrm>
              <a:custGeom>
                <a:avLst/>
                <a:gdLst/>
                <a:ahLst/>
                <a:cxnLst/>
                <a:rect l="l" t="t" r="r" b="b"/>
                <a:pathLst>
                  <a:path w="2858731" h="2626091">
                    <a:moveTo>
                      <a:pt x="0" y="0"/>
                    </a:moveTo>
                    <a:lnTo>
                      <a:pt x="2858731" y="0"/>
                    </a:lnTo>
                    <a:lnTo>
                      <a:pt x="2858731" y="2626091"/>
                    </a:lnTo>
                    <a:lnTo>
                      <a:pt x="0" y="262609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52" name="TextBox 32">
                <a:extLst>
                  <a:ext uri="{FF2B5EF4-FFF2-40B4-BE49-F238E27FC236}">
                    <a16:creationId xmlns:a16="http://schemas.microsoft.com/office/drawing/2014/main" id="{8F9C3C4F-D102-73E3-ABF5-64C7F614EDD4}"/>
                  </a:ext>
                </a:extLst>
              </p:cNvPr>
              <p:cNvSpPr txBox="1"/>
              <p:nvPr/>
            </p:nvSpPr>
            <p:spPr>
              <a:xfrm>
                <a:off x="2240577" y="2583826"/>
                <a:ext cx="1639350" cy="1231106"/>
              </a:xfrm>
              <a:prstGeom prst="rect">
                <a:avLst/>
              </a:prstGeom>
            </p:spPr>
            <p:txBody>
              <a:bodyPr lIns="0" tIns="0" rIns="0" bIns="0" rtlCol="0" anchor="t">
                <a:spAutoFit/>
              </a:bodyPr>
              <a:lstStyle/>
              <a:p>
                <a:pPr algn="ctr">
                  <a:lnSpc>
                    <a:spcPts val="9600"/>
                  </a:lnSpc>
                </a:pPr>
                <a:r>
                  <a:rPr lang="en-US" sz="8000" dirty="0">
                    <a:solidFill>
                      <a:srgbClr val="41571E"/>
                    </a:solidFill>
                    <a:latin typeface="Arimo"/>
                    <a:ea typeface="Arimo"/>
                    <a:cs typeface="Arimo"/>
                    <a:sym typeface="Arimo"/>
                  </a:rPr>
                  <a:t>01</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750"/>
                                        <p:tgtEl>
                                          <p:spTgt spid="19"/>
                                        </p:tgtEl>
                                      </p:cBhvr>
                                    </p:animEffect>
                                  </p:childTnLst>
                                </p:cTn>
                              </p:par>
                            </p:childTnLst>
                          </p:cTn>
                        </p:par>
                        <p:par>
                          <p:cTn id="8" fill="hold">
                            <p:stCondLst>
                              <p:cond delay="750"/>
                            </p:stCondLst>
                            <p:childTnLst>
                              <p:par>
                                <p:cTn id="9" presetID="22" presetClass="entr" presetSubtype="1"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wipe(up)">
                                      <p:cBhvr>
                                        <p:cTn id="11"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F3DB"/>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4312700" y="-719100"/>
            <a:ext cx="3256200" cy="4694400"/>
            <a:chOff x="0" y="0"/>
            <a:chExt cx="4341600" cy="6259200"/>
          </a:xfrm>
        </p:grpSpPr>
        <p:sp>
          <p:nvSpPr>
            <p:cNvPr id="3" name="Freeform 3"/>
            <p:cNvSpPr/>
            <p:nvPr/>
          </p:nvSpPr>
          <p:spPr>
            <a:xfrm>
              <a:off x="0" y="0"/>
              <a:ext cx="4341622" cy="6259195"/>
            </a:xfrm>
            <a:custGeom>
              <a:avLst/>
              <a:gdLst/>
              <a:ahLst/>
              <a:cxnLst/>
              <a:rect l="l" t="t" r="r" b="b"/>
              <a:pathLst>
                <a:path w="4341622" h="6259195">
                  <a:moveTo>
                    <a:pt x="2170811" y="0"/>
                  </a:moveTo>
                  <a:cubicBezTo>
                    <a:pt x="971931" y="0"/>
                    <a:pt x="0" y="971931"/>
                    <a:pt x="0" y="2170811"/>
                  </a:cubicBezTo>
                  <a:lnTo>
                    <a:pt x="0" y="6259195"/>
                  </a:lnTo>
                  <a:lnTo>
                    <a:pt x="4341622" y="6259195"/>
                  </a:lnTo>
                  <a:lnTo>
                    <a:pt x="4341622" y="2170811"/>
                  </a:lnTo>
                  <a:cubicBezTo>
                    <a:pt x="4341622" y="971931"/>
                    <a:pt x="3369691" y="0"/>
                    <a:pt x="2170811" y="0"/>
                  </a:cubicBezTo>
                  <a:close/>
                </a:path>
              </a:pathLst>
            </a:custGeom>
            <a:solidFill>
              <a:srgbClr val="D2E296"/>
            </a:solidFill>
          </p:spPr>
          <p:txBody>
            <a:bodyPr/>
            <a:lstStyle/>
            <a:p>
              <a:endParaRPr lang="en-IN"/>
            </a:p>
          </p:txBody>
        </p:sp>
      </p:grpSp>
      <p:grpSp>
        <p:nvGrpSpPr>
          <p:cNvPr id="4" name="Group 4"/>
          <p:cNvGrpSpPr/>
          <p:nvPr/>
        </p:nvGrpSpPr>
        <p:grpSpPr>
          <a:xfrm>
            <a:off x="-348" y="5047550"/>
            <a:ext cx="2983200" cy="5242800"/>
            <a:chOff x="0" y="0"/>
            <a:chExt cx="3977600" cy="6990400"/>
          </a:xfrm>
        </p:grpSpPr>
        <p:sp>
          <p:nvSpPr>
            <p:cNvPr id="5" name="Freeform 5"/>
            <p:cNvSpPr/>
            <p:nvPr/>
          </p:nvSpPr>
          <p:spPr>
            <a:xfrm>
              <a:off x="0" y="0"/>
              <a:ext cx="3977640" cy="6990461"/>
            </a:xfrm>
            <a:custGeom>
              <a:avLst/>
              <a:gdLst/>
              <a:ahLst/>
              <a:cxnLst/>
              <a:rect l="l" t="t" r="r" b="b"/>
              <a:pathLst>
                <a:path w="3977640" h="6990461">
                  <a:moveTo>
                    <a:pt x="2046224" y="0"/>
                  </a:moveTo>
                  <a:lnTo>
                    <a:pt x="1931416" y="0"/>
                  </a:lnTo>
                  <a:cubicBezTo>
                    <a:pt x="864743" y="0"/>
                    <a:pt x="0" y="864743"/>
                    <a:pt x="0" y="1931416"/>
                  </a:cubicBezTo>
                  <a:lnTo>
                    <a:pt x="0" y="6990461"/>
                  </a:lnTo>
                  <a:lnTo>
                    <a:pt x="3977640" y="6990461"/>
                  </a:lnTo>
                  <a:lnTo>
                    <a:pt x="3977640" y="1931416"/>
                  </a:lnTo>
                  <a:cubicBezTo>
                    <a:pt x="3977640" y="864743"/>
                    <a:pt x="3112897" y="0"/>
                    <a:pt x="2046224" y="0"/>
                  </a:cubicBezTo>
                  <a:close/>
                </a:path>
              </a:pathLst>
            </a:custGeom>
            <a:solidFill>
              <a:srgbClr val="D2E296"/>
            </a:solidFill>
          </p:spPr>
          <p:txBody>
            <a:bodyPr/>
            <a:lstStyle/>
            <a:p>
              <a:endParaRPr lang="en-IN"/>
            </a:p>
          </p:txBody>
        </p:sp>
      </p:grpSp>
      <p:sp>
        <p:nvSpPr>
          <p:cNvPr id="6" name="Freeform 6"/>
          <p:cNvSpPr/>
          <p:nvPr/>
        </p:nvSpPr>
        <p:spPr>
          <a:xfrm>
            <a:off x="-39088" y="2293354"/>
            <a:ext cx="1346018" cy="5087046"/>
          </a:xfrm>
          <a:custGeom>
            <a:avLst/>
            <a:gdLst/>
            <a:ahLst/>
            <a:cxnLst/>
            <a:rect l="l" t="t" r="r" b="b"/>
            <a:pathLst>
              <a:path w="1346018" h="5087046">
                <a:moveTo>
                  <a:pt x="0" y="0"/>
                </a:moveTo>
                <a:lnTo>
                  <a:pt x="1346018" y="0"/>
                </a:lnTo>
                <a:lnTo>
                  <a:pt x="1346018" y="5087046"/>
                </a:lnTo>
                <a:lnTo>
                  <a:pt x="0" y="50870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331995" y="2629884"/>
            <a:ext cx="2429902" cy="2094064"/>
          </a:xfrm>
          <a:custGeom>
            <a:avLst/>
            <a:gdLst/>
            <a:ahLst/>
            <a:cxnLst/>
            <a:rect l="l" t="t" r="r" b="b"/>
            <a:pathLst>
              <a:path w="2429902" h="2094064">
                <a:moveTo>
                  <a:pt x="0" y="0"/>
                </a:moveTo>
                <a:lnTo>
                  <a:pt x="2429903" y="0"/>
                </a:lnTo>
                <a:lnTo>
                  <a:pt x="2429903" y="2094064"/>
                </a:lnTo>
                <a:lnTo>
                  <a:pt x="0" y="20940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Freeform 8"/>
          <p:cNvSpPr/>
          <p:nvPr/>
        </p:nvSpPr>
        <p:spPr>
          <a:xfrm>
            <a:off x="13937001" y="-29165"/>
            <a:ext cx="4377048" cy="1506298"/>
          </a:xfrm>
          <a:custGeom>
            <a:avLst/>
            <a:gdLst/>
            <a:ahLst/>
            <a:cxnLst/>
            <a:rect l="l" t="t" r="r" b="b"/>
            <a:pathLst>
              <a:path w="4377048" h="1506298">
                <a:moveTo>
                  <a:pt x="0" y="0"/>
                </a:moveTo>
                <a:lnTo>
                  <a:pt x="4377048" y="0"/>
                </a:lnTo>
                <a:lnTo>
                  <a:pt x="4377048" y="1506298"/>
                </a:lnTo>
                <a:lnTo>
                  <a:pt x="0" y="15062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9" name="Freeform 9"/>
          <p:cNvSpPr/>
          <p:nvPr/>
        </p:nvSpPr>
        <p:spPr>
          <a:xfrm>
            <a:off x="38022" y="7840896"/>
            <a:ext cx="3438115" cy="3404487"/>
          </a:xfrm>
          <a:custGeom>
            <a:avLst/>
            <a:gdLst/>
            <a:ahLst/>
            <a:cxnLst/>
            <a:rect l="l" t="t" r="r" b="b"/>
            <a:pathLst>
              <a:path w="3438115" h="3404487">
                <a:moveTo>
                  <a:pt x="0" y="0"/>
                </a:moveTo>
                <a:lnTo>
                  <a:pt x="3438115" y="0"/>
                </a:lnTo>
                <a:lnTo>
                  <a:pt x="3438115" y="3404487"/>
                </a:lnTo>
                <a:lnTo>
                  <a:pt x="0" y="34044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0" name="Freeform 10"/>
          <p:cNvSpPr/>
          <p:nvPr/>
        </p:nvSpPr>
        <p:spPr>
          <a:xfrm>
            <a:off x="14787224" y="7372950"/>
            <a:ext cx="3508250" cy="2905800"/>
          </a:xfrm>
          <a:custGeom>
            <a:avLst/>
            <a:gdLst/>
            <a:ahLst/>
            <a:cxnLst/>
            <a:rect l="l" t="t" r="r" b="b"/>
            <a:pathLst>
              <a:path w="3508250" h="2905800">
                <a:moveTo>
                  <a:pt x="0" y="0"/>
                </a:moveTo>
                <a:lnTo>
                  <a:pt x="3508250" y="0"/>
                </a:lnTo>
                <a:lnTo>
                  <a:pt x="3508250" y="2905800"/>
                </a:lnTo>
                <a:lnTo>
                  <a:pt x="0" y="2905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grpSp>
        <p:nvGrpSpPr>
          <p:cNvPr id="11" name="Group 11"/>
          <p:cNvGrpSpPr/>
          <p:nvPr/>
        </p:nvGrpSpPr>
        <p:grpSpPr>
          <a:xfrm>
            <a:off x="15988112" y="962428"/>
            <a:ext cx="1106406" cy="989962"/>
            <a:chOff x="0" y="0"/>
            <a:chExt cx="1475208" cy="1319949"/>
          </a:xfrm>
        </p:grpSpPr>
        <p:sp>
          <p:nvSpPr>
            <p:cNvPr id="12" name="Freeform 12"/>
            <p:cNvSpPr/>
            <p:nvPr/>
          </p:nvSpPr>
          <p:spPr>
            <a:xfrm>
              <a:off x="0" y="0"/>
              <a:ext cx="1475232" cy="1319911"/>
            </a:xfrm>
            <a:custGeom>
              <a:avLst/>
              <a:gdLst/>
              <a:ahLst/>
              <a:cxnLst/>
              <a:rect l="l" t="t" r="r" b="b"/>
              <a:pathLst>
                <a:path w="1475232" h="1319911">
                  <a:moveTo>
                    <a:pt x="795401" y="0"/>
                  </a:moveTo>
                  <a:cubicBezTo>
                    <a:pt x="596138" y="0"/>
                    <a:pt x="401447" y="66040"/>
                    <a:pt x="290576" y="203581"/>
                  </a:cubicBezTo>
                  <a:cubicBezTo>
                    <a:pt x="6477" y="556133"/>
                    <a:pt x="0" y="1152144"/>
                    <a:pt x="504825" y="1291463"/>
                  </a:cubicBezTo>
                  <a:lnTo>
                    <a:pt x="504825" y="1291971"/>
                  </a:lnTo>
                  <a:cubicBezTo>
                    <a:pt x="574167" y="1311021"/>
                    <a:pt x="645795" y="1319911"/>
                    <a:pt x="717677" y="1319911"/>
                  </a:cubicBezTo>
                  <a:cubicBezTo>
                    <a:pt x="832739" y="1319911"/>
                    <a:pt x="948309" y="1296924"/>
                    <a:pt x="1055751" y="1255649"/>
                  </a:cubicBezTo>
                  <a:cubicBezTo>
                    <a:pt x="1123696" y="1229360"/>
                    <a:pt x="1189609" y="1195705"/>
                    <a:pt x="1241171" y="1145032"/>
                  </a:cubicBezTo>
                  <a:cubicBezTo>
                    <a:pt x="1386967" y="1001268"/>
                    <a:pt x="1475232" y="691388"/>
                    <a:pt x="1465834" y="492506"/>
                  </a:cubicBezTo>
                  <a:cubicBezTo>
                    <a:pt x="1450467" y="171577"/>
                    <a:pt x="1116838" y="0"/>
                    <a:pt x="795401" y="0"/>
                  </a:cubicBezTo>
                  <a:close/>
                </a:path>
              </a:pathLst>
            </a:custGeom>
            <a:solidFill>
              <a:srgbClr val="D0AF84"/>
            </a:solidFill>
          </p:spPr>
          <p:txBody>
            <a:bodyPr/>
            <a:lstStyle/>
            <a:p>
              <a:endParaRPr lang="en-IN"/>
            </a:p>
          </p:txBody>
        </p:sp>
      </p:grpSp>
      <p:grpSp>
        <p:nvGrpSpPr>
          <p:cNvPr id="13" name="Group 13"/>
          <p:cNvGrpSpPr/>
          <p:nvPr/>
        </p:nvGrpSpPr>
        <p:grpSpPr>
          <a:xfrm rot="1760308">
            <a:off x="15366770" y="1628722"/>
            <a:ext cx="618946" cy="455458"/>
            <a:chOff x="0" y="0"/>
            <a:chExt cx="825261" cy="607277"/>
          </a:xfrm>
        </p:grpSpPr>
        <p:sp>
          <p:nvSpPr>
            <p:cNvPr id="14" name="Freeform 14"/>
            <p:cNvSpPr/>
            <p:nvPr/>
          </p:nvSpPr>
          <p:spPr>
            <a:xfrm>
              <a:off x="0" y="127"/>
              <a:ext cx="825246" cy="607187"/>
            </a:xfrm>
            <a:custGeom>
              <a:avLst/>
              <a:gdLst/>
              <a:ahLst/>
              <a:cxnLst/>
              <a:rect l="l" t="t" r="r" b="b"/>
              <a:pathLst>
                <a:path w="825246" h="607187">
                  <a:moveTo>
                    <a:pt x="413004" y="0"/>
                  </a:moveTo>
                  <a:cubicBezTo>
                    <a:pt x="410210" y="0"/>
                    <a:pt x="407416" y="127"/>
                    <a:pt x="404622" y="127"/>
                  </a:cubicBezTo>
                  <a:cubicBezTo>
                    <a:pt x="163703" y="9398"/>
                    <a:pt x="0" y="316357"/>
                    <a:pt x="166243" y="506730"/>
                  </a:cubicBezTo>
                  <a:cubicBezTo>
                    <a:pt x="226568" y="575945"/>
                    <a:pt x="323215" y="607187"/>
                    <a:pt x="422402" y="607187"/>
                  </a:cubicBezTo>
                  <a:cubicBezTo>
                    <a:pt x="544830" y="607187"/>
                    <a:pt x="671322" y="559689"/>
                    <a:pt x="738759" y="478028"/>
                  </a:cubicBezTo>
                  <a:cubicBezTo>
                    <a:pt x="813308" y="387477"/>
                    <a:pt x="825246" y="242951"/>
                    <a:pt x="748919" y="154051"/>
                  </a:cubicBezTo>
                  <a:cubicBezTo>
                    <a:pt x="714121" y="113411"/>
                    <a:pt x="666623" y="87249"/>
                    <a:pt x="619125" y="63500"/>
                  </a:cubicBezTo>
                  <a:cubicBezTo>
                    <a:pt x="554609" y="30861"/>
                    <a:pt x="485394" y="0"/>
                    <a:pt x="413004" y="0"/>
                  </a:cubicBezTo>
                  <a:close/>
                </a:path>
              </a:pathLst>
            </a:custGeom>
            <a:solidFill>
              <a:srgbClr val="D0AF84"/>
            </a:solidFill>
          </p:spPr>
          <p:txBody>
            <a:bodyPr/>
            <a:lstStyle/>
            <a:p>
              <a:endParaRPr lang="en-IN"/>
            </a:p>
          </p:txBody>
        </p:sp>
      </p:grpSp>
      <p:grpSp>
        <p:nvGrpSpPr>
          <p:cNvPr id="15" name="Group 15"/>
          <p:cNvGrpSpPr/>
          <p:nvPr/>
        </p:nvGrpSpPr>
        <p:grpSpPr>
          <a:xfrm rot="-1179032">
            <a:off x="16006092" y="2189716"/>
            <a:ext cx="474938" cy="349458"/>
            <a:chOff x="0" y="0"/>
            <a:chExt cx="633251" cy="465944"/>
          </a:xfrm>
        </p:grpSpPr>
        <p:sp>
          <p:nvSpPr>
            <p:cNvPr id="16" name="Freeform 16"/>
            <p:cNvSpPr/>
            <p:nvPr/>
          </p:nvSpPr>
          <p:spPr>
            <a:xfrm>
              <a:off x="0" y="0"/>
              <a:ext cx="633095" cy="465963"/>
            </a:xfrm>
            <a:custGeom>
              <a:avLst/>
              <a:gdLst/>
              <a:ahLst/>
              <a:cxnLst/>
              <a:rect l="l" t="t" r="r" b="b"/>
              <a:pathLst>
                <a:path w="633095" h="465963">
                  <a:moveTo>
                    <a:pt x="316865" y="0"/>
                  </a:moveTo>
                  <a:cubicBezTo>
                    <a:pt x="314706" y="0"/>
                    <a:pt x="312547" y="0"/>
                    <a:pt x="310388" y="127"/>
                  </a:cubicBezTo>
                  <a:cubicBezTo>
                    <a:pt x="125603" y="7366"/>
                    <a:pt x="0" y="242824"/>
                    <a:pt x="127508" y="388874"/>
                  </a:cubicBezTo>
                  <a:cubicBezTo>
                    <a:pt x="173863" y="441960"/>
                    <a:pt x="247904" y="465963"/>
                    <a:pt x="324104" y="465963"/>
                  </a:cubicBezTo>
                  <a:cubicBezTo>
                    <a:pt x="417957" y="465963"/>
                    <a:pt x="515112" y="429514"/>
                    <a:pt x="566801" y="366776"/>
                  </a:cubicBezTo>
                  <a:cubicBezTo>
                    <a:pt x="624078" y="297307"/>
                    <a:pt x="633095" y="186309"/>
                    <a:pt x="574675" y="118237"/>
                  </a:cubicBezTo>
                  <a:cubicBezTo>
                    <a:pt x="548005" y="87122"/>
                    <a:pt x="511556" y="66929"/>
                    <a:pt x="475107" y="48768"/>
                  </a:cubicBezTo>
                  <a:cubicBezTo>
                    <a:pt x="425577" y="23876"/>
                    <a:pt x="372491" y="0"/>
                    <a:pt x="316865" y="0"/>
                  </a:cubicBezTo>
                  <a:close/>
                </a:path>
              </a:pathLst>
            </a:custGeom>
            <a:solidFill>
              <a:srgbClr val="D0AF84"/>
            </a:solidFill>
          </p:spPr>
          <p:txBody>
            <a:bodyPr/>
            <a:lstStyle/>
            <a:p>
              <a:endParaRPr lang="en-IN"/>
            </a:p>
          </p:txBody>
        </p:sp>
      </p:grpSp>
      <p:sp>
        <p:nvSpPr>
          <p:cNvPr id="17" name="TextBox 17"/>
          <p:cNvSpPr txBox="1"/>
          <p:nvPr/>
        </p:nvSpPr>
        <p:spPr>
          <a:xfrm>
            <a:off x="2977018" y="2475589"/>
            <a:ext cx="13564305" cy="2169633"/>
          </a:xfrm>
          <a:prstGeom prst="rect">
            <a:avLst/>
          </a:prstGeom>
        </p:spPr>
        <p:txBody>
          <a:bodyPr wrap="square" lIns="0" tIns="0" rIns="0" bIns="0" rtlCol="0" anchor="t">
            <a:spAutoFit/>
          </a:bodyPr>
          <a:lstStyle/>
          <a:p>
            <a:pPr marL="957433" lvl="1" indent="-571500" algn="just">
              <a:lnSpc>
                <a:spcPts val="4290"/>
              </a:lnSpc>
              <a:buFont typeface="Wingdings" panose="05000000000000000000" pitchFamily="2" charset="2"/>
              <a:buChar char="v"/>
            </a:pPr>
            <a:r>
              <a:rPr lang="en-US" sz="3575" dirty="0">
                <a:solidFill>
                  <a:srgbClr val="41571E"/>
                </a:solidFill>
                <a:latin typeface="Asap"/>
                <a:ea typeface="Asap"/>
                <a:cs typeface="Asap"/>
                <a:sym typeface="Asap"/>
              </a:rPr>
              <a:t>Image Classification Models</a:t>
            </a:r>
          </a:p>
          <a:p>
            <a:pPr marL="1600657" lvl="2" indent="-571500" algn="just">
              <a:lnSpc>
                <a:spcPts val="4290"/>
              </a:lnSpc>
              <a:buFont typeface="Arial" panose="020B0604020202020204" pitchFamily="34" charset="0"/>
              <a:buChar char="•"/>
            </a:pPr>
            <a:r>
              <a:rPr lang="en-US" sz="3575" dirty="0">
                <a:solidFill>
                  <a:srgbClr val="41571E"/>
                </a:solidFill>
                <a:latin typeface="Asap"/>
                <a:ea typeface="Asap"/>
                <a:cs typeface="Asap"/>
                <a:sym typeface="Asap"/>
              </a:rPr>
              <a:t>CNNs: To detect diseases from plant leaf images</a:t>
            </a:r>
          </a:p>
          <a:p>
            <a:pPr marL="1600657" lvl="2" indent="-571500" algn="just">
              <a:lnSpc>
                <a:spcPts val="4290"/>
              </a:lnSpc>
              <a:buFont typeface="Arial" panose="020B0604020202020204" pitchFamily="34" charset="0"/>
              <a:buChar char="•"/>
            </a:pPr>
            <a:r>
              <a:rPr lang="en-US" sz="3575" dirty="0">
                <a:solidFill>
                  <a:srgbClr val="41571E"/>
                </a:solidFill>
                <a:latin typeface="Asap"/>
                <a:ea typeface="Asap"/>
                <a:cs typeface="Asap"/>
                <a:sym typeface="Asap"/>
              </a:rPr>
              <a:t>Pre-trained Models: Fine-tuned </a:t>
            </a:r>
            <a:r>
              <a:rPr lang="en-US" sz="3575" dirty="0" err="1">
                <a:solidFill>
                  <a:srgbClr val="41571E"/>
                </a:solidFill>
                <a:latin typeface="Asap"/>
                <a:ea typeface="Asap"/>
                <a:cs typeface="Asap"/>
                <a:sym typeface="Asap"/>
              </a:rPr>
              <a:t>ResNet</a:t>
            </a:r>
            <a:r>
              <a:rPr lang="en-US" sz="3575" dirty="0">
                <a:solidFill>
                  <a:srgbClr val="41571E"/>
                </a:solidFill>
                <a:latin typeface="Asap"/>
                <a:ea typeface="Asap"/>
                <a:cs typeface="Asap"/>
                <a:sym typeface="Asap"/>
              </a:rPr>
              <a:t> or </a:t>
            </a:r>
            <a:r>
              <a:rPr lang="en-US" sz="3575" dirty="0" err="1">
                <a:solidFill>
                  <a:srgbClr val="41571E"/>
                </a:solidFill>
                <a:latin typeface="Asap"/>
                <a:ea typeface="Asap"/>
                <a:cs typeface="Asap"/>
                <a:sym typeface="Asap"/>
              </a:rPr>
              <a:t>EfficientNet</a:t>
            </a:r>
            <a:r>
              <a:rPr lang="en-US" sz="3575" dirty="0">
                <a:solidFill>
                  <a:srgbClr val="41571E"/>
                </a:solidFill>
                <a:latin typeface="Asap"/>
                <a:ea typeface="Asap"/>
                <a:cs typeface="Asap"/>
                <a:sym typeface="Asap"/>
              </a:rPr>
              <a:t> for specific disease datasets</a:t>
            </a:r>
          </a:p>
        </p:txBody>
      </p:sp>
      <p:sp>
        <p:nvSpPr>
          <p:cNvPr id="18" name="TextBox 18"/>
          <p:cNvSpPr txBox="1"/>
          <p:nvPr/>
        </p:nvSpPr>
        <p:spPr>
          <a:xfrm>
            <a:off x="3113303" y="1113750"/>
            <a:ext cx="8907150" cy="1000125"/>
          </a:xfrm>
          <a:prstGeom prst="rect">
            <a:avLst/>
          </a:prstGeom>
        </p:spPr>
        <p:txBody>
          <a:bodyPr lIns="0" tIns="0" rIns="0" bIns="0" rtlCol="0" anchor="t">
            <a:spAutoFit/>
          </a:bodyPr>
          <a:lstStyle/>
          <a:p>
            <a:pPr algn="l">
              <a:lnSpc>
                <a:spcPts val="7680"/>
              </a:lnSpc>
            </a:pPr>
            <a:r>
              <a:rPr lang="en-US" sz="6400" b="1" dirty="0">
                <a:solidFill>
                  <a:srgbClr val="748E1E"/>
                </a:solidFill>
                <a:latin typeface="Arimo Bold"/>
                <a:ea typeface="Arimo Bold"/>
                <a:cs typeface="Arimo Bold"/>
                <a:sym typeface="Arimo Bold"/>
              </a:rPr>
              <a:t>Models</a:t>
            </a:r>
            <a:r>
              <a:rPr lang="en-US" sz="6400" dirty="0">
                <a:solidFill>
                  <a:srgbClr val="41571E"/>
                </a:solidFill>
                <a:latin typeface="Arimo"/>
                <a:ea typeface="Arimo"/>
                <a:cs typeface="Arimo"/>
                <a:sym typeface="Arimo"/>
              </a:rPr>
              <a:t> Overview</a:t>
            </a:r>
          </a:p>
        </p:txBody>
      </p:sp>
      <p:sp>
        <p:nvSpPr>
          <p:cNvPr id="20" name="TextBox 19">
            <a:extLst>
              <a:ext uri="{FF2B5EF4-FFF2-40B4-BE49-F238E27FC236}">
                <a16:creationId xmlns:a16="http://schemas.microsoft.com/office/drawing/2014/main" id="{CEA757B3-4C46-FFB3-B524-5F38550975B9}"/>
              </a:ext>
            </a:extLst>
          </p:cNvPr>
          <p:cNvSpPr txBox="1"/>
          <p:nvPr/>
        </p:nvSpPr>
        <p:spPr>
          <a:xfrm>
            <a:off x="2977018" y="4670250"/>
            <a:ext cx="13548835" cy="1710533"/>
          </a:xfrm>
          <a:prstGeom prst="rect">
            <a:avLst/>
          </a:prstGeom>
          <a:noFill/>
        </p:spPr>
        <p:txBody>
          <a:bodyPr wrap="square">
            <a:spAutoFit/>
          </a:bodyPr>
          <a:lstStyle/>
          <a:p>
            <a:pPr marL="957433" lvl="1" indent="-571500" algn="just">
              <a:lnSpc>
                <a:spcPts val="4290"/>
              </a:lnSpc>
              <a:buFont typeface="Wingdings" panose="05000000000000000000" pitchFamily="2" charset="2"/>
              <a:buChar char="v"/>
            </a:pPr>
            <a:r>
              <a:rPr lang="en-US" sz="3575" dirty="0">
                <a:solidFill>
                  <a:srgbClr val="41571E"/>
                </a:solidFill>
                <a:latin typeface="Asap"/>
                <a:ea typeface="Asap"/>
                <a:cs typeface="Asap"/>
                <a:sym typeface="Asap"/>
              </a:rPr>
              <a:t>Object Detection Models</a:t>
            </a:r>
          </a:p>
          <a:p>
            <a:pPr marL="1600657" lvl="2" indent="-571500" algn="just">
              <a:lnSpc>
                <a:spcPts val="4290"/>
              </a:lnSpc>
              <a:buFont typeface="Arial" panose="020B0604020202020204" pitchFamily="34" charset="0"/>
              <a:buChar char="•"/>
            </a:pPr>
            <a:r>
              <a:rPr lang="en-US" sz="3575" dirty="0">
                <a:solidFill>
                  <a:srgbClr val="41571E"/>
                </a:solidFill>
                <a:latin typeface="Asap"/>
                <a:ea typeface="Asap"/>
                <a:cs typeface="Asap"/>
                <a:sym typeface="Asap"/>
              </a:rPr>
              <a:t>YOLO, Faster R-CNN: For identifying and localizing diseases in plant regions</a:t>
            </a:r>
          </a:p>
        </p:txBody>
      </p:sp>
      <p:sp>
        <p:nvSpPr>
          <p:cNvPr id="22" name="TextBox 21">
            <a:extLst>
              <a:ext uri="{FF2B5EF4-FFF2-40B4-BE49-F238E27FC236}">
                <a16:creationId xmlns:a16="http://schemas.microsoft.com/office/drawing/2014/main" id="{D5AC6828-EFFD-400C-F39E-08019F11B462}"/>
              </a:ext>
            </a:extLst>
          </p:cNvPr>
          <p:cNvSpPr txBox="1"/>
          <p:nvPr/>
        </p:nvSpPr>
        <p:spPr>
          <a:xfrm>
            <a:off x="2992490" y="6405811"/>
            <a:ext cx="13548834" cy="1710533"/>
          </a:xfrm>
          <a:prstGeom prst="rect">
            <a:avLst/>
          </a:prstGeom>
          <a:noFill/>
        </p:spPr>
        <p:txBody>
          <a:bodyPr wrap="square">
            <a:spAutoFit/>
          </a:bodyPr>
          <a:lstStyle/>
          <a:p>
            <a:pPr marL="957433" lvl="1" indent="-571500" algn="just">
              <a:lnSpc>
                <a:spcPts val="4290"/>
              </a:lnSpc>
              <a:buFont typeface="Wingdings" panose="05000000000000000000" pitchFamily="2" charset="2"/>
              <a:buChar char="v"/>
            </a:pPr>
            <a:r>
              <a:rPr lang="en-US" sz="3575" dirty="0">
                <a:solidFill>
                  <a:srgbClr val="41571E"/>
                </a:solidFill>
                <a:latin typeface="Asap"/>
                <a:ea typeface="Asap"/>
                <a:cs typeface="Asap"/>
                <a:sym typeface="Asap"/>
              </a:rPr>
              <a:t>Segmentation Models</a:t>
            </a:r>
          </a:p>
          <a:p>
            <a:pPr marL="1600657" lvl="2" indent="-571500" algn="just">
              <a:lnSpc>
                <a:spcPts val="4290"/>
              </a:lnSpc>
              <a:buFont typeface="Arial" panose="020B0604020202020204" pitchFamily="34" charset="0"/>
              <a:buChar char="•"/>
            </a:pPr>
            <a:r>
              <a:rPr lang="en-US" sz="3575" dirty="0">
                <a:solidFill>
                  <a:srgbClr val="41571E"/>
                </a:solidFill>
                <a:latin typeface="Asap"/>
                <a:ea typeface="Asap"/>
                <a:cs typeface="Asap"/>
                <a:sym typeface="Asap"/>
              </a:rPr>
              <a:t>U-Net, Mask R-CNN: For identifying diseased areas on plant leaves</a:t>
            </a:r>
          </a:p>
        </p:txBody>
      </p:sp>
      <p:sp>
        <p:nvSpPr>
          <p:cNvPr id="24" name="TextBox 23">
            <a:extLst>
              <a:ext uri="{FF2B5EF4-FFF2-40B4-BE49-F238E27FC236}">
                <a16:creationId xmlns:a16="http://schemas.microsoft.com/office/drawing/2014/main" id="{6534C8A4-DF7C-272C-D3EF-92F8D3DE28AE}"/>
              </a:ext>
            </a:extLst>
          </p:cNvPr>
          <p:cNvSpPr txBox="1"/>
          <p:nvPr/>
        </p:nvSpPr>
        <p:spPr>
          <a:xfrm>
            <a:off x="2977018" y="8141372"/>
            <a:ext cx="13548834" cy="1710533"/>
          </a:xfrm>
          <a:prstGeom prst="rect">
            <a:avLst/>
          </a:prstGeom>
          <a:noFill/>
        </p:spPr>
        <p:txBody>
          <a:bodyPr wrap="square">
            <a:spAutoFit/>
          </a:bodyPr>
          <a:lstStyle/>
          <a:p>
            <a:pPr marL="957433" lvl="1" indent="-571500" algn="just">
              <a:lnSpc>
                <a:spcPts val="4290"/>
              </a:lnSpc>
              <a:buFont typeface="Wingdings" panose="05000000000000000000" pitchFamily="2" charset="2"/>
              <a:buChar char="v"/>
            </a:pPr>
            <a:r>
              <a:rPr lang="en-US" sz="3575" dirty="0">
                <a:solidFill>
                  <a:srgbClr val="41571E"/>
                </a:solidFill>
                <a:latin typeface="Asap"/>
                <a:ea typeface="Asap"/>
                <a:cs typeface="Asap"/>
                <a:sym typeface="Asap"/>
              </a:rPr>
              <a:t>Generative Models</a:t>
            </a:r>
          </a:p>
          <a:p>
            <a:pPr marL="1600657" lvl="2" indent="-571500" algn="just">
              <a:lnSpc>
                <a:spcPts val="4290"/>
              </a:lnSpc>
              <a:buFont typeface="Arial" panose="020B0604020202020204" pitchFamily="34" charset="0"/>
              <a:buChar char="•"/>
            </a:pPr>
            <a:r>
              <a:rPr lang="en-US" sz="3575" dirty="0">
                <a:solidFill>
                  <a:srgbClr val="41571E"/>
                </a:solidFill>
                <a:latin typeface="Asap"/>
                <a:ea typeface="Asap"/>
                <a:cs typeface="Asap"/>
                <a:sym typeface="Asap"/>
              </a:rPr>
              <a:t>GANs: For augmenting datasets by generating realistic diseased leaf images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p:bldP spid="18" grpId="0"/>
      <p:bldP spid="20" grpId="0"/>
      <p:bldP spid="22"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F3DB"/>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46400" y="7183448"/>
            <a:ext cx="2983200" cy="3276000"/>
            <a:chOff x="0" y="0"/>
            <a:chExt cx="3977600" cy="4368000"/>
          </a:xfrm>
        </p:grpSpPr>
        <p:sp>
          <p:nvSpPr>
            <p:cNvPr id="3" name="Freeform 3"/>
            <p:cNvSpPr/>
            <p:nvPr/>
          </p:nvSpPr>
          <p:spPr>
            <a:xfrm>
              <a:off x="0" y="0"/>
              <a:ext cx="3977640" cy="4368038"/>
            </a:xfrm>
            <a:custGeom>
              <a:avLst/>
              <a:gdLst/>
              <a:ahLst/>
              <a:cxnLst/>
              <a:rect l="l" t="t" r="r" b="b"/>
              <a:pathLst>
                <a:path w="3977640" h="4368038">
                  <a:moveTo>
                    <a:pt x="1931416" y="0"/>
                  </a:moveTo>
                  <a:lnTo>
                    <a:pt x="2046224" y="0"/>
                  </a:lnTo>
                  <a:cubicBezTo>
                    <a:pt x="3112897" y="0"/>
                    <a:pt x="3977640" y="864743"/>
                    <a:pt x="3977640" y="1931416"/>
                  </a:cubicBezTo>
                  <a:lnTo>
                    <a:pt x="3977640" y="4368038"/>
                  </a:lnTo>
                  <a:lnTo>
                    <a:pt x="0" y="4368038"/>
                  </a:lnTo>
                  <a:lnTo>
                    <a:pt x="0" y="1931416"/>
                  </a:lnTo>
                  <a:cubicBezTo>
                    <a:pt x="0" y="864743"/>
                    <a:pt x="864743" y="0"/>
                    <a:pt x="1931416" y="0"/>
                  </a:cubicBezTo>
                  <a:close/>
                </a:path>
              </a:pathLst>
            </a:custGeom>
            <a:solidFill>
              <a:srgbClr val="D2E296"/>
            </a:solidFill>
          </p:spPr>
          <p:txBody>
            <a:bodyPr/>
            <a:lstStyle/>
            <a:p>
              <a:endParaRPr lang="en-IN"/>
            </a:p>
          </p:txBody>
        </p:sp>
      </p:grpSp>
      <p:sp>
        <p:nvSpPr>
          <p:cNvPr id="4" name="Freeform 4"/>
          <p:cNvSpPr/>
          <p:nvPr/>
        </p:nvSpPr>
        <p:spPr>
          <a:xfrm>
            <a:off x="1443810" y="8967034"/>
            <a:ext cx="5087046" cy="1346018"/>
          </a:xfrm>
          <a:custGeom>
            <a:avLst/>
            <a:gdLst/>
            <a:ahLst/>
            <a:cxnLst/>
            <a:rect l="l" t="t" r="r" b="b"/>
            <a:pathLst>
              <a:path w="5087046" h="1346018">
                <a:moveTo>
                  <a:pt x="0" y="0"/>
                </a:moveTo>
                <a:lnTo>
                  <a:pt x="5087046" y="0"/>
                </a:lnTo>
                <a:lnTo>
                  <a:pt x="5087046" y="1346018"/>
                </a:lnTo>
                <a:lnTo>
                  <a:pt x="0" y="13460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694814" y="6092236"/>
            <a:ext cx="2094064" cy="2429902"/>
          </a:xfrm>
          <a:custGeom>
            <a:avLst/>
            <a:gdLst/>
            <a:ahLst/>
            <a:cxnLst/>
            <a:rect l="l" t="t" r="r" b="b"/>
            <a:pathLst>
              <a:path w="2094064" h="2429902">
                <a:moveTo>
                  <a:pt x="0" y="0"/>
                </a:moveTo>
                <a:lnTo>
                  <a:pt x="2094064" y="0"/>
                </a:lnTo>
                <a:lnTo>
                  <a:pt x="2094064" y="2429903"/>
                </a:lnTo>
                <a:lnTo>
                  <a:pt x="0" y="24299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Freeform 6"/>
          <p:cNvSpPr/>
          <p:nvPr/>
        </p:nvSpPr>
        <p:spPr>
          <a:xfrm>
            <a:off x="16933050" y="0"/>
            <a:ext cx="1354950" cy="5178100"/>
          </a:xfrm>
          <a:custGeom>
            <a:avLst/>
            <a:gdLst/>
            <a:ahLst/>
            <a:cxnLst/>
            <a:rect l="l" t="t" r="r" b="b"/>
            <a:pathLst>
              <a:path w="1354950" h="5178100">
                <a:moveTo>
                  <a:pt x="0" y="0"/>
                </a:moveTo>
                <a:lnTo>
                  <a:pt x="1354950" y="0"/>
                </a:lnTo>
                <a:lnTo>
                  <a:pt x="1354950" y="5178100"/>
                </a:lnTo>
                <a:lnTo>
                  <a:pt x="0" y="5178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 name="Freeform 7"/>
          <p:cNvSpPr/>
          <p:nvPr/>
        </p:nvSpPr>
        <p:spPr>
          <a:xfrm>
            <a:off x="-94700" y="135840"/>
            <a:ext cx="4218450" cy="2697400"/>
          </a:xfrm>
          <a:custGeom>
            <a:avLst/>
            <a:gdLst/>
            <a:ahLst/>
            <a:cxnLst/>
            <a:rect l="l" t="t" r="r" b="b"/>
            <a:pathLst>
              <a:path w="4218450" h="2697400">
                <a:moveTo>
                  <a:pt x="0" y="0"/>
                </a:moveTo>
                <a:lnTo>
                  <a:pt x="4218450" y="0"/>
                </a:lnTo>
                <a:lnTo>
                  <a:pt x="4218450" y="2697400"/>
                </a:lnTo>
                <a:lnTo>
                  <a:pt x="0" y="2697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8" name="Freeform 8"/>
          <p:cNvSpPr/>
          <p:nvPr/>
        </p:nvSpPr>
        <p:spPr>
          <a:xfrm>
            <a:off x="14903600" y="8423550"/>
            <a:ext cx="3326700" cy="1765750"/>
          </a:xfrm>
          <a:custGeom>
            <a:avLst/>
            <a:gdLst/>
            <a:ahLst/>
            <a:cxnLst/>
            <a:rect l="l" t="t" r="r" b="b"/>
            <a:pathLst>
              <a:path w="3326700" h="1765750">
                <a:moveTo>
                  <a:pt x="0" y="0"/>
                </a:moveTo>
                <a:lnTo>
                  <a:pt x="3326700" y="0"/>
                </a:lnTo>
                <a:lnTo>
                  <a:pt x="3326700" y="1765750"/>
                </a:lnTo>
                <a:lnTo>
                  <a:pt x="0" y="176575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9" name="TextBox 9"/>
          <p:cNvSpPr txBox="1"/>
          <p:nvPr/>
        </p:nvSpPr>
        <p:spPr>
          <a:xfrm>
            <a:off x="4808256" y="514350"/>
            <a:ext cx="9614483" cy="1000125"/>
          </a:xfrm>
          <a:prstGeom prst="rect">
            <a:avLst/>
          </a:prstGeom>
        </p:spPr>
        <p:txBody>
          <a:bodyPr lIns="0" tIns="0" rIns="0" bIns="0" rtlCol="0" anchor="t">
            <a:spAutoFit/>
          </a:bodyPr>
          <a:lstStyle/>
          <a:p>
            <a:pPr algn="r">
              <a:lnSpc>
                <a:spcPts val="7680"/>
              </a:lnSpc>
            </a:pPr>
            <a:r>
              <a:rPr lang="en-US" sz="6400" b="1" dirty="0">
                <a:solidFill>
                  <a:srgbClr val="748E1E"/>
                </a:solidFill>
                <a:latin typeface="Arimo Bold"/>
                <a:ea typeface="Arimo Bold"/>
                <a:cs typeface="Arimo Bold"/>
                <a:sym typeface="Arimo Bold"/>
              </a:rPr>
              <a:t>Toolsets</a:t>
            </a:r>
            <a:r>
              <a:rPr lang="en-US" sz="6400" dirty="0">
                <a:solidFill>
                  <a:srgbClr val="41571E"/>
                </a:solidFill>
                <a:latin typeface="Arimo"/>
                <a:ea typeface="Arimo"/>
                <a:cs typeface="Arimo"/>
                <a:sym typeface="Arimo"/>
              </a:rPr>
              <a:t> and their Usage </a:t>
            </a:r>
          </a:p>
        </p:txBody>
      </p:sp>
      <p:grpSp>
        <p:nvGrpSpPr>
          <p:cNvPr id="17" name="Group 16">
            <a:extLst>
              <a:ext uri="{FF2B5EF4-FFF2-40B4-BE49-F238E27FC236}">
                <a16:creationId xmlns:a16="http://schemas.microsoft.com/office/drawing/2014/main" id="{24CCEB1C-96C9-D5E8-5A38-D4588A875674}"/>
              </a:ext>
            </a:extLst>
          </p:cNvPr>
          <p:cNvGrpSpPr/>
          <p:nvPr/>
        </p:nvGrpSpPr>
        <p:grpSpPr>
          <a:xfrm>
            <a:off x="4755352" y="1126287"/>
            <a:ext cx="9720290" cy="9720290"/>
            <a:chOff x="4755352" y="1126287"/>
            <a:chExt cx="9720290" cy="9720290"/>
          </a:xfrm>
        </p:grpSpPr>
        <p:pic>
          <p:nvPicPr>
            <p:cNvPr id="10" name="Picture 10"/>
            <p:cNvPicPr>
              <a:picLocks noChangeAspect="1"/>
            </p:cNvPicPr>
            <p:nvPr/>
          </p:nvPicPr>
          <p:blipFill>
            <a:blip r:embed="rId13"/>
            <a:stretch>
              <a:fillRect/>
            </a:stretch>
          </p:blipFill>
          <p:spPr>
            <a:xfrm>
              <a:off x="4755352" y="1126287"/>
              <a:ext cx="9720290" cy="9720290"/>
            </a:xfrm>
            <a:prstGeom prst="rect">
              <a:avLst/>
            </a:prstGeom>
          </p:spPr>
        </p:pic>
        <p:sp>
          <p:nvSpPr>
            <p:cNvPr id="11" name="TextBox 11"/>
            <p:cNvSpPr txBox="1"/>
            <p:nvPr/>
          </p:nvSpPr>
          <p:spPr>
            <a:xfrm rot="4060749">
              <a:off x="6848172" y="3379946"/>
              <a:ext cx="4047918" cy="587199"/>
            </a:xfrm>
            <a:prstGeom prst="rect">
              <a:avLst/>
            </a:prstGeom>
          </p:spPr>
          <p:txBody>
            <a:bodyPr lIns="0" tIns="0" rIns="0" bIns="0" rtlCol="0" anchor="t">
              <a:spAutoFit/>
            </a:bodyPr>
            <a:lstStyle/>
            <a:p>
              <a:pPr algn="ctr">
                <a:lnSpc>
                  <a:spcPts val="2377"/>
                </a:lnSpc>
              </a:pPr>
              <a:r>
                <a:rPr lang="en-US" sz="1981" dirty="0">
                  <a:solidFill>
                    <a:srgbClr val="EEF3DB"/>
                  </a:solidFill>
                  <a:latin typeface="Asap"/>
                  <a:ea typeface="Asap"/>
                  <a:cs typeface="Asap"/>
                  <a:sym typeface="Asap"/>
                </a:rPr>
                <a:t>Labeling Tools </a:t>
              </a:r>
            </a:p>
            <a:p>
              <a:pPr algn="ctr">
                <a:lnSpc>
                  <a:spcPts val="2377"/>
                </a:lnSpc>
                <a:spcBef>
                  <a:spcPct val="0"/>
                </a:spcBef>
              </a:pPr>
              <a:r>
                <a:rPr lang="en-US" sz="1981" dirty="0">
                  <a:solidFill>
                    <a:srgbClr val="EEF3DB"/>
                  </a:solidFill>
                  <a:latin typeface="Asap"/>
                  <a:ea typeface="Asap"/>
                  <a:cs typeface="Asap"/>
                  <a:sym typeface="Asap"/>
                </a:rPr>
                <a:t>(</a:t>
              </a:r>
              <a:r>
                <a:rPr lang="en-US" sz="1981" dirty="0" err="1">
                  <a:solidFill>
                    <a:srgbClr val="EEF3DB"/>
                  </a:solidFill>
                  <a:latin typeface="Asap"/>
                  <a:ea typeface="Asap"/>
                  <a:cs typeface="Asap"/>
                  <a:sym typeface="Asap"/>
                </a:rPr>
                <a:t>LabelImg</a:t>
              </a:r>
              <a:r>
                <a:rPr lang="en-US" sz="1981" dirty="0">
                  <a:solidFill>
                    <a:srgbClr val="EEF3DB"/>
                  </a:solidFill>
                  <a:latin typeface="Asap"/>
                  <a:ea typeface="Asap"/>
                  <a:cs typeface="Asap"/>
                  <a:sym typeface="Asap"/>
                </a:rPr>
                <a:t>, </a:t>
              </a:r>
              <a:r>
                <a:rPr lang="en-US" sz="1981" dirty="0" err="1">
                  <a:solidFill>
                    <a:srgbClr val="EEF3DB"/>
                  </a:solidFill>
                  <a:latin typeface="Asap"/>
                  <a:ea typeface="Asap"/>
                  <a:cs typeface="Asap"/>
                  <a:sym typeface="Asap"/>
                </a:rPr>
                <a:t>Roboflow</a:t>
              </a:r>
              <a:r>
                <a:rPr lang="en-US" sz="1981" dirty="0">
                  <a:solidFill>
                    <a:srgbClr val="EEF3DB"/>
                  </a:solidFill>
                  <a:latin typeface="Asap"/>
                  <a:ea typeface="Asap"/>
                  <a:cs typeface="Asap"/>
                  <a:sym typeface="Asap"/>
                </a:rPr>
                <a:t>)</a:t>
              </a:r>
            </a:p>
          </p:txBody>
        </p:sp>
        <p:sp>
          <p:nvSpPr>
            <p:cNvPr id="12" name="TextBox 12"/>
            <p:cNvSpPr txBox="1"/>
            <p:nvPr/>
          </p:nvSpPr>
          <p:spPr>
            <a:xfrm rot="70084">
              <a:off x="5370289" y="5216960"/>
              <a:ext cx="4047918" cy="880799"/>
            </a:xfrm>
            <a:prstGeom prst="rect">
              <a:avLst/>
            </a:prstGeom>
          </p:spPr>
          <p:txBody>
            <a:bodyPr lIns="0" tIns="0" rIns="0" bIns="0" rtlCol="0" anchor="t">
              <a:spAutoFit/>
            </a:bodyPr>
            <a:lstStyle/>
            <a:p>
              <a:pPr algn="ctr">
                <a:lnSpc>
                  <a:spcPts val="2377"/>
                </a:lnSpc>
              </a:pPr>
              <a:r>
                <a:rPr lang="en-US" sz="1981">
                  <a:solidFill>
                    <a:srgbClr val="EEF3DB"/>
                  </a:solidFill>
                  <a:latin typeface="Asap"/>
                  <a:ea typeface="Asap"/>
                  <a:cs typeface="Asap"/>
                  <a:sym typeface="Asap"/>
                </a:rPr>
                <a:t>Coding Platforms </a:t>
              </a:r>
            </a:p>
            <a:p>
              <a:pPr algn="ctr">
                <a:lnSpc>
                  <a:spcPts val="2377"/>
                </a:lnSpc>
              </a:pPr>
              <a:r>
                <a:rPr lang="en-US" sz="1981">
                  <a:solidFill>
                    <a:srgbClr val="EEF3DB"/>
                  </a:solidFill>
                  <a:latin typeface="Asap"/>
                  <a:ea typeface="Asap"/>
                  <a:cs typeface="Asap"/>
                  <a:sym typeface="Asap"/>
                </a:rPr>
                <a:t>(Google Colab, </a:t>
              </a:r>
            </a:p>
            <a:p>
              <a:pPr algn="ctr">
                <a:lnSpc>
                  <a:spcPts val="2377"/>
                </a:lnSpc>
                <a:spcBef>
                  <a:spcPct val="0"/>
                </a:spcBef>
              </a:pPr>
              <a:r>
                <a:rPr lang="en-US" sz="1981">
                  <a:solidFill>
                    <a:srgbClr val="EEF3DB"/>
                  </a:solidFill>
                  <a:latin typeface="Asap"/>
                  <a:ea typeface="Asap"/>
                  <a:cs typeface="Asap"/>
                  <a:sym typeface="Asap"/>
                </a:rPr>
                <a:t>Jupyter Notebook)</a:t>
              </a:r>
            </a:p>
          </p:txBody>
        </p:sp>
        <p:sp>
          <p:nvSpPr>
            <p:cNvPr id="13" name="TextBox 13"/>
            <p:cNvSpPr txBox="1"/>
            <p:nvPr/>
          </p:nvSpPr>
          <p:spPr>
            <a:xfrm rot="-3165275">
              <a:off x="6203074" y="7634196"/>
              <a:ext cx="4047918" cy="587199"/>
            </a:xfrm>
            <a:prstGeom prst="rect">
              <a:avLst/>
            </a:prstGeom>
          </p:spPr>
          <p:txBody>
            <a:bodyPr lIns="0" tIns="0" rIns="0" bIns="0" rtlCol="0" anchor="t">
              <a:spAutoFit/>
            </a:bodyPr>
            <a:lstStyle/>
            <a:p>
              <a:pPr algn="ctr">
                <a:lnSpc>
                  <a:spcPts val="2377"/>
                </a:lnSpc>
              </a:pPr>
              <a:r>
                <a:rPr lang="en-US" sz="1981">
                  <a:solidFill>
                    <a:srgbClr val="EEF3DB"/>
                  </a:solidFill>
                  <a:latin typeface="Asap"/>
                  <a:ea typeface="Asap"/>
                  <a:cs typeface="Asap"/>
                  <a:sym typeface="Asap"/>
                </a:rPr>
                <a:t>Big Data Tools (Apache </a:t>
              </a:r>
            </a:p>
            <a:p>
              <a:pPr algn="ctr">
                <a:lnSpc>
                  <a:spcPts val="2377"/>
                </a:lnSpc>
                <a:spcBef>
                  <a:spcPct val="0"/>
                </a:spcBef>
              </a:pPr>
              <a:r>
                <a:rPr lang="en-US" sz="1981">
                  <a:solidFill>
                    <a:srgbClr val="EEF3DB"/>
                  </a:solidFill>
                  <a:latin typeface="Asap"/>
                  <a:ea typeface="Asap"/>
                  <a:cs typeface="Asap"/>
                  <a:sym typeface="Asap"/>
                </a:rPr>
                <a:t>Hadoop or Spark)</a:t>
              </a:r>
            </a:p>
          </p:txBody>
        </p:sp>
        <p:sp>
          <p:nvSpPr>
            <p:cNvPr id="14" name="TextBox 14"/>
            <p:cNvSpPr txBox="1"/>
            <p:nvPr/>
          </p:nvSpPr>
          <p:spPr>
            <a:xfrm rot="3512723">
              <a:off x="8363611" y="7941694"/>
              <a:ext cx="3698233" cy="880799"/>
            </a:xfrm>
            <a:prstGeom prst="rect">
              <a:avLst/>
            </a:prstGeom>
          </p:spPr>
          <p:txBody>
            <a:bodyPr lIns="0" tIns="0" rIns="0" bIns="0" rtlCol="0" anchor="t">
              <a:spAutoFit/>
            </a:bodyPr>
            <a:lstStyle/>
            <a:p>
              <a:pPr algn="ctr">
                <a:lnSpc>
                  <a:spcPts val="2377"/>
                </a:lnSpc>
              </a:pPr>
              <a:r>
                <a:rPr lang="en-US" sz="1981">
                  <a:solidFill>
                    <a:srgbClr val="EEF3DB"/>
                  </a:solidFill>
                  <a:latin typeface="Asap"/>
                  <a:ea typeface="Asap"/>
                  <a:cs typeface="Asap"/>
                  <a:sym typeface="Asap"/>
                </a:rPr>
                <a:t>Visualization Tools </a:t>
              </a:r>
            </a:p>
            <a:p>
              <a:pPr algn="ctr">
                <a:lnSpc>
                  <a:spcPts val="2377"/>
                </a:lnSpc>
              </a:pPr>
              <a:r>
                <a:rPr lang="en-US" sz="1981">
                  <a:solidFill>
                    <a:srgbClr val="EEF3DB"/>
                  </a:solidFill>
                  <a:latin typeface="Asap"/>
                  <a:ea typeface="Asap"/>
                  <a:cs typeface="Asap"/>
                  <a:sym typeface="Asap"/>
                </a:rPr>
                <a:t>(Matplotlib, Seaborn, </a:t>
              </a:r>
            </a:p>
            <a:p>
              <a:pPr algn="ctr">
                <a:lnSpc>
                  <a:spcPts val="2377"/>
                </a:lnSpc>
                <a:spcBef>
                  <a:spcPct val="0"/>
                </a:spcBef>
              </a:pPr>
              <a:r>
                <a:rPr lang="en-US" sz="1981">
                  <a:solidFill>
                    <a:srgbClr val="EEF3DB"/>
                  </a:solidFill>
                  <a:latin typeface="Asap"/>
                  <a:ea typeface="Asap"/>
                  <a:cs typeface="Asap"/>
                  <a:sym typeface="Asap"/>
                </a:rPr>
                <a:t>Plotly &amp; OpenCV)</a:t>
              </a:r>
            </a:p>
          </p:txBody>
        </p:sp>
        <p:sp>
          <p:nvSpPr>
            <p:cNvPr id="15" name="TextBox 15"/>
            <p:cNvSpPr txBox="1"/>
            <p:nvPr/>
          </p:nvSpPr>
          <p:spPr>
            <a:xfrm rot="70084">
              <a:off x="10437922" y="6440950"/>
              <a:ext cx="3028615" cy="1174399"/>
            </a:xfrm>
            <a:prstGeom prst="rect">
              <a:avLst/>
            </a:prstGeom>
          </p:spPr>
          <p:txBody>
            <a:bodyPr lIns="0" tIns="0" rIns="0" bIns="0" rtlCol="0" anchor="t">
              <a:spAutoFit/>
            </a:bodyPr>
            <a:lstStyle/>
            <a:p>
              <a:pPr algn="ctr">
                <a:lnSpc>
                  <a:spcPts val="2377"/>
                </a:lnSpc>
                <a:spcBef>
                  <a:spcPct val="0"/>
                </a:spcBef>
              </a:pPr>
              <a:r>
                <a:rPr lang="en-US" sz="1981">
                  <a:solidFill>
                    <a:srgbClr val="112E05"/>
                  </a:solidFill>
                  <a:latin typeface="Asap"/>
                  <a:ea typeface="Asap"/>
                  <a:cs typeface="Asap"/>
                  <a:sym typeface="Asap"/>
                </a:rPr>
                <a:t>Deep Learning Frameworks (TensorFlow/Keras &amp; PyTorch)</a:t>
              </a:r>
            </a:p>
          </p:txBody>
        </p:sp>
        <p:sp>
          <p:nvSpPr>
            <p:cNvPr id="16" name="TextBox 16"/>
            <p:cNvSpPr txBox="1"/>
            <p:nvPr/>
          </p:nvSpPr>
          <p:spPr>
            <a:xfrm rot="-2600285">
              <a:off x="9683044" y="3979699"/>
              <a:ext cx="3285663" cy="637037"/>
            </a:xfrm>
            <a:prstGeom prst="rect">
              <a:avLst/>
            </a:prstGeom>
          </p:spPr>
          <p:txBody>
            <a:bodyPr lIns="0" tIns="0" rIns="0" bIns="0" rtlCol="0" anchor="t">
              <a:spAutoFit/>
            </a:bodyPr>
            <a:lstStyle/>
            <a:p>
              <a:pPr algn="ctr">
                <a:lnSpc>
                  <a:spcPts val="2579"/>
                </a:lnSpc>
                <a:spcBef>
                  <a:spcPct val="0"/>
                </a:spcBef>
              </a:pPr>
              <a:r>
                <a:rPr lang="en-US" sz="2149" dirty="0">
                  <a:solidFill>
                    <a:srgbClr val="112E05"/>
                  </a:solidFill>
                  <a:latin typeface="Asap"/>
                  <a:ea typeface="Asap"/>
                  <a:cs typeface="Asap"/>
                  <a:sym typeface="Asap"/>
                </a:rPr>
                <a:t>Programming Tools (Python &amp; R)</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175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F3DB"/>
        </a:solidFill>
        <a:effectLst/>
      </p:bgPr>
    </p:bg>
    <p:spTree>
      <p:nvGrpSpPr>
        <p:cNvPr id="1" name=""/>
        <p:cNvGrpSpPr/>
        <p:nvPr/>
      </p:nvGrpSpPr>
      <p:grpSpPr>
        <a:xfrm>
          <a:off x="0" y="0"/>
          <a:ext cx="0" cy="0"/>
          <a:chOff x="0" y="0"/>
          <a:chExt cx="0" cy="0"/>
        </a:xfrm>
      </p:grpSpPr>
      <p:sp>
        <p:nvSpPr>
          <p:cNvPr id="2" name="Freeform 2"/>
          <p:cNvSpPr/>
          <p:nvPr/>
        </p:nvSpPr>
        <p:spPr>
          <a:xfrm>
            <a:off x="12577384" y="5432698"/>
            <a:ext cx="5725200" cy="4924902"/>
          </a:xfrm>
          <a:custGeom>
            <a:avLst/>
            <a:gdLst/>
            <a:ahLst/>
            <a:cxnLst/>
            <a:rect l="l" t="t" r="r" b="b"/>
            <a:pathLst>
              <a:path w="5725200" h="4924902">
                <a:moveTo>
                  <a:pt x="0" y="0"/>
                </a:moveTo>
                <a:lnTo>
                  <a:pt x="5725200" y="0"/>
                </a:lnTo>
                <a:lnTo>
                  <a:pt x="5725200" y="4924902"/>
                </a:lnTo>
                <a:lnTo>
                  <a:pt x="0" y="49249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3" name="Group 3"/>
          <p:cNvGrpSpPr/>
          <p:nvPr/>
        </p:nvGrpSpPr>
        <p:grpSpPr>
          <a:xfrm>
            <a:off x="13706192" y="7318920"/>
            <a:ext cx="3053022" cy="2731706"/>
            <a:chOff x="0" y="0"/>
            <a:chExt cx="4070696" cy="3642275"/>
          </a:xfrm>
        </p:grpSpPr>
        <p:sp>
          <p:nvSpPr>
            <p:cNvPr id="4" name="Freeform 4"/>
            <p:cNvSpPr/>
            <p:nvPr/>
          </p:nvSpPr>
          <p:spPr>
            <a:xfrm>
              <a:off x="127" y="0"/>
              <a:ext cx="4070477" cy="3642233"/>
            </a:xfrm>
            <a:custGeom>
              <a:avLst/>
              <a:gdLst/>
              <a:ahLst/>
              <a:cxnLst/>
              <a:rect l="l" t="t" r="r" b="b"/>
              <a:pathLst>
                <a:path w="4070477" h="3642233">
                  <a:moveTo>
                    <a:pt x="2194814" y="0"/>
                  </a:moveTo>
                  <a:cubicBezTo>
                    <a:pt x="1644777" y="0"/>
                    <a:pt x="1107694" y="182372"/>
                    <a:pt x="801751" y="561594"/>
                  </a:cubicBezTo>
                  <a:cubicBezTo>
                    <a:pt x="17653" y="1534541"/>
                    <a:pt x="0" y="3179191"/>
                    <a:pt x="1392809" y="3563620"/>
                  </a:cubicBezTo>
                  <a:lnTo>
                    <a:pt x="1392809" y="3565017"/>
                  </a:lnTo>
                  <a:cubicBezTo>
                    <a:pt x="1584198" y="3617595"/>
                    <a:pt x="1781810" y="3642233"/>
                    <a:pt x="1980057" y="3642233"/>
                  </a:cubicBezTo>
                  <a:cubicBezTo>
                    <a:pt x="2297557" y="3642233"/>
                    <a:pt x="2616327" y="3578860"/>
                    <a:pt x="2912999" y="3465068"/>
                  </a:cubicBezTo>
                  <a:cubicBezTo>
                    <a:pt x="3100451" y="3392551"/>
                    <a:pt x="3282442" y="3299587"/>
                    <a:pt x="3424682" y="3160014"/>
                  </a:cubicBezTo>
                  <a:cubicBezTo>
                    <a:pt x="3826891" y="2763266"/>
                    <a:pt x="4070477" y="1908048"/>
                    <a:pt x="4044442" y="1359408"/>
                  </a:cubicBezTo>
                  <a:cubicBezTo>
                    <a:pt x="4002278" y="473583"/>
                    <a:pt x="3081528" y="0"/>
                    <a:pt x="2194814" y="0"/>
                  </a:cubicBezTo>
                  <a:close/>
                </a:path>
              </a:pathLst>
            </a:custGeom>
            <a:solidFill>
              <a:srgbClr val="D2E296"/>
            </a:solidFill>
          </p:spPr>
          <p:txBody>
            <a:bodyPr/>
            <a:lstStyle/>
            <a:p>
              <a:endParaRPr lang="en-IN"/>
            </a:p>
          </p:txBody>
        </p:sp>
      </p:grpSp>
      <p:grpSp>
        <p:nvGrpSpPr>
          <p:cNvPr id="5" name="Group 5"/>
          <p:cNvGrpSpPr/>
          <p:nvPr/>
        </p:nvGrpSpPr>
        <p:grpSpPr>
          <a:xfrm rot="-5400000">
            <a:off x="13641484" y="-707884"/>
            <a:ext cx="3967800" cy="5354400"/>
            <a:chOff x="0" y="0"/>
            <a:chExt cx="5290400" cy="7139200"/>
          </a:xfrm>
        </p:grpSpPr>
        <p:sp>
          <p:nvSpPr>
            <p:cNvPr id="6" name="Freeform 6"/>
            <p:cNvSpPr/>
            <p:nvPr/>
          </p:nvSpPr>
          <p:spPr>
            <a:xfrm>
              <a:off x="0" y="0"/>
              <a:ext cx="5290439" cy="7139178"/>
            </a:xfrm>
            <a:custGeom>
              <a:avLst/>
              <a:gdLst/>
              <a:ahLst/>
              <a:cxnLst/>
              <a:rect l="l" t="t" r="r" b="b"/>
              <a:pathLst>
                <a:path w="5290439" h="7139178">
                  <a:moveTo>
                    <a:pt x="2721483" y="0"/>
                  </a:moveTo>
                  <a:lnTo>
                    <a:pt x="2568829" y="0"/>
                  </a:lnTo>
                  <a:cubicBezTo>
                    <a:pt x="1150112" y="0"/>
                    <a:pt x="0" y="1150112"/>
                    <a:pt x="0" y="2568829"/>
                  </a:cubicBezTo>
                  <a:lnTo>
                    <a:pt x="0" y="7139178"/>
                  </a:lnTo>
                  <a:lnTo>
                    <a:pt x="5290439" y="7139178"/>
                  </a:lnTo>
                  <a:lnTo>
                    <a:pt x="5290439" y="2568829"/>
                  </a:lnTo>
                  <a:cubicBezTo>
                    <a:pt x="5290439" y="1150112"/>
                    <a:pt x="4140327" y="0"/>
                    <a:pt x="2721483" y="0"/>
                  </a:cubicBezTo>
                  <a:close/>
                </a:path>
              </a:pathLst>
            </a:custGeom>
            <a:solidFill>
              <a:srgbClr val="41571E"/>
            </a:solidFill>
          </p:spPr>
          <p:txBody>
            <a:bodyPr/>
            <a:lstStyle/>
            <a:p>
              <a:endParaRPr lang="en-IN"/>
            </a:p>
          </p:txBody>
        </p:sp>
      </p:grpSp>
      <p:sp>
        <p:nvSpPr>
          <p:cNvPr id="7" name="Freeform 7"/>
          <p:cNvSpPr/>
          <p:nvPr/>
        </p:nvSpPr>
        <p:spPr>
          <a:xfrm>
            <a:off x="-14583" y="4488025"/>
            <a:ext cx="2281500" cy="5798950"/>
          </a:xfrm>
          <a:custGeom>
            <a:avLst/>
            <a:gdLst/>
            <a:ahLst/>
            <a:cxnLst/>
            <a:rect l="l" t="t" r="r" b="b"/>
            <a:pathLst>
              <a:path w="2281500" h="5798950">
                <a:moveTo>
                  <a:pt x="0" y="0"/>
                </a:moveTo>
                <a:lnTo>
                  <a:pt x="2281500" y="0"/>
                </a:lnTo>
                <a:lnTo>
                  <a:pt x="2281500" y="5798950"/>
                </a:lnTo>
                <a:lnTo>
                  <a:pt x="0" y="57989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Freeform 8"/>
          <p:cNvSpPr/>
          <p:nvPr/>
        </p:nvSpPr>
        <p:spPr>
          <a:xfrm>
            <a:off x="695650" y="7678550"/>
            <a:ext cx="2252700" cy="2160500"/>
          </a:xfrm>
          <a:custGeom>
            <a:avLst/>
            <a:gdLst/>
            <a:ahLst/>
            <a:cxnLst/>
            <a:rect l="l" t="t" r="r" b="b"/>
            <a:pathLst>
              <a:path w="2252700" h="2160500">
                <a:moveTo>
                  <a:pt x="0" y="0"/>
                </a:moveTo>
                <a:lnTo>
                  <a:pt x="2252700" y="0"/>
                </a:lnTo>
                <a:lnTo>
                  <a:pt x="2252700" y="2160500"/>
                </a:lnTo>
                <a:lnTo>
                  <a:pt x="0" y="21605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9" name="Freeform 9"/>
          <p:cNvSpPr/>
          <p:nvPr/>
        </p:nvSpPr>
        <p:spPr>
          <a:xfrm>
            <a:off x="15119075" y="735475"/>
            <a:ext cx="3330850" cy="1769900"/>
          </a:xfrm>
          <a:custGeom>
            <a:avLst/>
            <a:gdLst/>
            <a:ahLst/>
            <a:cxnLst/>
            <a:rect l="l" t="t" r="r" b="b"/>
            <a:pathLst>
              <a:path w="3330850" h="1769900">
                <a:moveTo>
                  <a:pt x="0" y="0"/>
                </a:moveTo>
                <a:lnTo>
                  <a:pt x="3330850" y="0"/>
                </a:lnTo>
                <a:lnTo>
                  <a:pt x="3330850" y="1769900"/>
                </a:lnTo>
                <a:lnTo>
                  <a:pt x="0" y="17699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0" name="Freeform 10"/>
          <p:cNvSpPr/>
          <p:nvPr/>
        </p:nvSpPr>
        <p:spPr>
          <a:xfrm>
            <a:off x="14268126" y="6568550"/>
            <a:ext cx="1647300" cy="3491550"/>
          </a:xfrm>
          <a:custGeom>
            <a:avLst/>
            <a:gdLst/>
            <a:ahLst/>
            <a:cxnLst/>
            <a:rect l="l" t="t" r="r" b="b"/>
            <a:pathLst>
              <a:path w="1647300" h="3491550">
                <a:moveTo>
                  <a:pt x="0" y="0"/>
                </a:moveTo>
                <a:lnTo>
                  <a:pt x="1647300" y="0"/>
                </a:lnTo>
                <a:lnTo>
                  <a:pt x="1647300" y="3491550"/>
                </a:lnTo>
                <a:lnTo>
                  <a:pt x="0" y="349155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11" name="Freeform 11"/>
          <p:cNvSpPr/>
          <p:nvPr/>
        </p:nvSpPr>
        <p:spPr>
          <a:xfrm>
            <a:off x="-49682" y="-8448"/>
            <a:ext cx="3743336" cy="2394924"/>
          </a:xfrm>
          <a:custGeom>
            <a:avLst/>
            <a:gdLst/>
            <a:ahLst/>
            <a:cxnLst/>
            <a:rect l="l" t="t" r="r" b="b"/>
            <a:pathLst>
              <a:path w="3743336" h="2394924">
                <a:moveTo>
                  <a:pt x="0" y="0"/>
                </a:moveTo>
                <a:lnTo>
                  <a:pt x="3743336" y="0"/>
                </a:lnTo>
                <a:lnTo>
                  <a:pt x="3743336" y="2394924"/>
                </a:lnTo>
                <a:lnTo>
                  <a:pt x="0" y="239492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14" name="TextBox 14"/>
          <p:cNvSpPr txBox="1"/>
          <p:nvPr/>
        </p:nvSpPr>
        <p:spPr>
          <a:xfrm>
            <a:off x="4006957" y="1297054"/>
            <a:ext cx="8627925" cy="1306423"/>
          </a:xfrm>
          <a:prstGeom prst="rect">
            <a:avLst/>
          </a:prstGeom>
        </p:spPr>
        <p:txBody>
          <a:bodyPr lIns="0" tIns="0" rIns="0" bIns="0" rtlCol="0" anchor="t">
            <a:spAutoFit/>
          </a:bodyPr>
          <a:lstStyle/>
          <a:p>
            <a:pPr algn="l">
              <a:lnSpc>
                <a:spcPts val="10055"/>
              </a:lnSpc>
            </a:pPr>
            <a:r>
              <a:rPr lang="en-US" sz="8379" b="1" dirty="0">
                <a:solidFill>
                  <a:srgbClr val="748E1E"/>
                </a:solidFill>
                <a:latin typeface="Arimo Bold"/>
                <a:ea typeface="Arimo Bold"/>
                <a:cs typeface="Arimo Bold"/>
                <a:sym typeface="Arimo Bold"/>
              </a:rPr>
              <a:t>Dataset</a:t>
            </a:r>
            <a:r>
              <a:rPr lang="en-US" sz="8379" dirty="0">
                <a:solidFill>
                  <a:srgbClr val="41571E"/>
                </a:solidFill>
                <a:latin typeface="Arimo"/>
                <a:ea typeface="Arimo"/>
                <a:cs typeface="Arimo"/>
                <a:sym typeface="Arimo"/>
              </a:rPr>
              <a:t> Overview</a:t>
            </a:r>
          </a:p>
        </p:txBody>
      </p:sp>
      <p:grpSp>
        <p:nvGrpSpPr>
          <p:cNvPr id="25" name="Group 24">
            <a:extLst>
              <a:ext uri="{FF2B5EF4-FFF2-40B4-BE49-F238E27FC236}">
                <a16:creationId xmlns:a16="http://schemas.microsoft.com/office/drawing/2014/main" id="{2F5F5560-4AA4-4C46-3126-740773848E0C}"/>
              </a:ext>
            </a:extLst>
          </p:cNvPr>
          <p:cNvGrpSpPr/>
          <p:nvPr/>
        </p:nvGrpSpPr>
        <p:grpSpPr>
          <a:xfrm>
            <a:off x="2057542" y="3395197"/>
            <a:ext cx="10519842" cy="2378088"/>
            <a:chOff x="2057542" y="3395197"/>
            <a:chExt cx="10519842" cy="2378088"/>
          </a:xfrm>
        </p:grpSpPr>
        <p:sp>
          <p:nvSpPr>
            <p:cNvPr id="13" name="TextBox 13"/>
            <p:cNvSpPr txBox="1"/>
            <p:nvPr/>
          </p:nvSpPr>
          <p:spPr>
            <a:xfrm>
              <a:off x="4928657" y="3544776"/>
              <a:ext cx="7648727" cy="2066925"/>
            </a:xfrm>
            <a:prstGeom prst="rect">
              <a:avLst/>
            </a:prstGeom>
          </p:spPr>
          <p:txBody>
            <a:bodyPr lIns="0" tIns="0" rIns="0" bIns="0" rtlCol="0" anchor="t">
              <a:spAutoFit/>
            </a:bodyPr>
            <a:lstStyle/>
            <a:p>
              <a:pPr algn="l">
                <a:lnSpc>
                  <a:spcPts val="4079"/>
                </a:lnSpc>
              </a:pPr>
              <a:r>
                <a:rPr lang="en-US" sz="3399" dirty="0">
                  <a:solidFill>
                    <a:srgbClr val="41571E"/>
                  </a:solidFill>
                  <a:latin typeface="Asap"/>
                  <a:ea typeface="Asap"/>
                  <a:cs typeface="Asap"/>
                  <a:sym typeface="Asap"/>
                </a:rPr>
                <a:t>Plant Village Dataset: A popular dataset with annotated plant leaf images for disease detection</a:t>
              </a:r>
            </a:p>
            <a:p>
              <a:pPr algn="l">
                <a:lnSpc>
                  <a:spcPts val="4079"/>
                </a:lnSpc>
              </a:pPr>
              <a:r>
                <a:rPr lang="en-US" sz="3400" dirty="0">
                  <a:solidFill>
                    <a:srgbClr val="41571E"/>
                  </a:solidFill>
                  <a:latin typeface="Asap"/>
                  <a:ea typeface="Asap"/>
                  <a:cs typeface="Asap"/>
                  <a:sym typeface="Asap"/>
                </a:rPr>
                <a:t>Click here : </a:t>
              </a:r>
              <a:r>
                <a:rPr lang="en-US" sz="3400" u="sng" dirty="0">
                  <a:solidFill>
                    <a:srgbClr val="41571E"/>
                  </a:solidFill>
                  <a:latin typeface="Asap"/>
                  <a:ea typeface="Asap"/>
                  <a:cs typeface="Asap"/>
                  <a:sym typeface="Asap"/>
                  <a:hlinkClick r:id="rId15" tooltip="https://www.kaggle.com/datasets/emmarex/plantdisease"/>
                </a:rPr>
                <a:t>Dataset Link</a:t>
              </a:r>
            </a:p>
          </p:txBody>
        </p:sp>
        <p:grpSp>
          <p:nvGrpSpPr>
            <p:cNvPr id="23" name="Group 22">
              <a:extLst>
                <a:ext uri="{FF2B5EF4-FFF2-40B4-BE49-F238E27FC236}">
                  <a16:creationId xmlns:a16="http://schemas.microsoft.com/office/drawing/2014/main" id="{CC51FC7A-5891-DC5A-7B6D-786D074B96B6}"/>
                </a:ext>
              </a:extLst>
            </p:cNvPr>
            <p:cNvGrpSpPr/>
            <p:nvPr/>
          </p:nvGrpSpPr>
          <p:grpSpPr>
            <a:xfrm>
              <a:off x="2057542" y="3395197"/>
              <a:ext cx="2656585" cy="2378088"/>
              <a:chOff x="2057542" y="3395197"/>
              <a:chExt cx="2656585" cy="2378088"/>
            </a:xfrm>
          </p:grpSpPr>
          <p:sp>
            <p:nvSpPr>
              <p:cNvPr id="12" name="Freeform 12"/>
              <p:cNvSpPr/>
              <p:nvPr/>
            </p:nvSpPr>
            <p:spPr>
              <a:xfrm>
                <a:off x="2057542" y="3395197"/>
                <a:ext cx="2588758" cy="2378088"/>
              </a:xfrm>
              <a:custGeom>
                <a:avLst/>
                <a:gdLst/>
                <a:ahLst/>
                <a:cxnLst/>
                <a:rect l="l" t="t" r="r" b="b"/>
                <a:pathLst>
                  <a:path w="2588758" h="2378088">
                    <a:moveTo>
                      <a:pt x="0" y="0"/>
                    </a:moveTo>
                    <a:lnTo>
                      <a:pt x="2588758" y="0"/>
                    </a:lnTo>
                    <a:lnTo>
                      <a:pt x="2588758" y="2378088"/>
                    </a:lnTo>
                    <a:lnTo>
                      <a:pt x="0" y="237808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5" name="TextBox 15"/>
              <p:cNvSpPr txBox="1"/>
              <p:nvPr/>
            </p:nvSpPr>
            <p:spPr>
              <a:xfrm>
                <a:off x="2148977" y="4071173"/>
                <a:ext cx="2565150" cy="1000125"/>
              </a:xfrm>
              <a:prstGeom prst="rect">
                <a:avLst/>
              </a:prstGeom>
            </p:spPr>
            <p:txBody>
              <a:bodyPr lIns="0" tIns="0" rIns="0" bIns="0" rtlCol="0" anchor="t">
                <a:spAutoFit/>
              </a:bodyPr>
              <a:lstStyle/>
              <a:p>
                <a:pPr algn="ctr">
                  <a:lnSpc>
                    <a:spcPts val="7680"/>
                  </a:lnSpc>
                </a:pPr>
                <a:r>
                  <a:rPr lang="en-US" sz="6400" dirty="0">
                    <a:solidFill>
                      <a:srgbClr val="41571E"/>
                    </a:solidFill>
                    <a:latin typeface="Arimo"/>
                    <a:ea typeface="Arimo"/>
                    <a:cs typeface="Arimo"/>
                    <a:sym typeface="Arimo"/>
                  </a:rPr>
                  <a:t>01</a:t>
                </a:r>
              </a:p>
            </p:txBody>
          </p:sp>
        </p:grpSp>
      </p:grpSp>
      <p:grpSp>
        <p:nvGrpSpPr>
          <p:cNvPr id="16" name="Group 16"/>
          <p:cNvGrpSpPr/>
          <p:nvPr/>
        </p:nvGrpSpPr>
        <p:grpSpPr>
          <a:xfrm>
            <a:off x="12817450" y="2706026"/>
            <a:ext cx="1771100" cy="1584700"/>
            <a:chOff x="0" y="0"/>
            <a:chExt cx="2361467" cy="2112933"/>
          </a:xfrm>
        </p:grpSpPr>
        <p:sp>
          <p:nvSpPr>
            <p:cNvPr id="17" name="Freeform 17"/>
            <p:cNvSpPr/>
            <p:nvPr/>
          </p:nvSpPr>
          <p:spPr>
            <a:xfrm>
              <a:off x="127" y="0"/>
              <a:ext cx="2361311" cy="2112899"/>
            </a:xfrm>
            <a:custGeom>
              <a:avLst/>
              <a:gdLst/>
              <a:ahLst/>
              <a:cxnLst/>
              <a:rect l="l" t="t" r="r" b="b"/>
              <a:pathLst>
                <a:path w="2361311" h="2112899">
                  <a:moveTo>
                    <a:pt x="1273175" y="0"/>
                  </a:moveTo>
                  <a:cubicBezTo>
                    <a:pt x="954024" y="0"/>
                    <a:pt x="642493" y="105791"/>
                    <a:pt x="465074" y="325755"/>
                  </a:cubicBezTo>
                  <a:cubicBezTo>
                    <a:pt x="10160" y="890143"/>
                    <a:pt x="0" y="1844294"/>
                    <a:pt x="807974" y="2067306"/>
                  </a:cubicBezTo>
                  <a:lnTo>
                    <a:pt x="807974" y="2068068"/>
                  </a:lnTo>
                  <a:cubicBezTo>
                    <a:pt x="918972" y="2098548"/>
                    <a:pt x="1033653" y="2112899"/>
                    <a:pt x="1148588" y="2112899"/>
                  </a:cubicBezTo>
                  <a:cubicBezTo>
                    <a:pt x="1332738" y="2112899"/>
                    <a:pt x="1517777" y="2076069"/>
                    <a:pt x="1689735" y="2010156"/>
                  </a:cubicBezTo>
                  <a:cubicBezTo>
                    <a:pt x="1798447" y="1968119"/>
                    <a:pt x="1904111" y="1914144"/>
                    <a:pt x="1986661" y="1833118"/>
                  </a:cubicBezTo>
                  <a:cubicBezTo>
                    <a:pt x="2219960" y="1602994"/>
                    <a:pt x="2361311" y="1106805"/>
                    <a:pt x="2346198" y="788543"/>
                  </a:cubicBezTo>
                  <a:cubicBezTo>
                    <a:pt x="2321687" y="274701"/>
                    <a:pt x="1787652" y="0"/>
                    <a:pt x="1273175" y="0"/>
                  </a:cubicBezTo>
                  <a:close/>
                </a:path>
              </a:pathLst>
            </a:custGeom>
            <a:solidFill>
              <a:srgbClr val="DDC29F"/>
            </a:solidFill>
          </p:spPr>
          <p:txBody>
            <a:bodyPr/>
            <a:lstStyle/>
            <a:p>
              <a:endParaRPr lang="en-IN"/>
            </a:p>
          </p:txBody>
        </p:sp>
      </p:grpSp>
      <p:grpSp>
        <p:nvGrpSpPr>
          <p:cNvPr id="18" name="Group 18"/>
          <p:cNvGrpSpPr/>
          <p:nvPr/>
        </p:nvGrpSpPr>
        <p:grpSpPr>
          <a:xfrm rot="1760258">
            <a:off x="14611524" y="3762736"/>
            <a:ext cx="826938" cy="608548"/>
            <a:chOff x="0" y="0"/>
            <a:chExt cx="1102584" cy="811397"/>
          </a:xfrm>
        </p:grpSpPr>
        <p:sp>
          <p:nvSpPr>
            <p:cNvPr id="19" name="Freeform 19"/>
            <p:cNvSpPr/>
            <p:nvPr/>
          </p:nvSpPr>
          <p:spPr>
            <a:xfrm>
              <a:off x="0" y="127"/>
              <a:ext cx="1102614" cy="811276"/>
            </a:xfrm>
            <a:custGeom>
              <a:avLst/>
              <a:gdLst/>
              <a:ahLst/>
              <a:cxnLst/>
              <a:rect l="l" t="t" r="r" b="b"/>
              <a:pathLst>
                <a:path w="1102614" h="811276">
                  <a:moveTo>
                    <a:pt x="551815" y="0"/>
                  </a:moveTo>
                  <a:cubicBezTo>
                    <a:pt x="548132" y="0"/>
                    <a:pt x="544322" y="127"/>
                    <a:pt x="540639" y="127"/>
                  </a:cubicBezTo>
                  <a:cubicBezTo>
                    <a:pt x="218694" y="12573"/>
                    <a:pt x="0" y="422783"/>
                    <a:pt x="222123" y="677037"/>
                  </a:cubicBezTo>
                  <a:cubicBezTo>
                    <a:pt x="302768" y="769620"/>
                    <a:pt x="431800" y="811276"/>
                    <a:pt x="564388" y="811276"/>
                  </a:cubicBezTo>
                  <a:cubicBezTo>
                    <a:pt x="727837" y="811276"/>
                    <a:pt x="896874" y="747903"/>
                    <a:pt x="987044" y="638683"/>
                  </a:cubicBezTo>
                  <a:cubicBezTo>
                    <a:pt x="1086739" y="517779"/>
                    <a:pt x="1102614" y="324485"/>
                    <a:pt x="1000633" y="205867"/>
                  </a:cubicBezTo>
                  <a:cubicBezTo>
                    <a:pt x="954151" y="151638"/>
                    <a:pt x="890778" y="116586"/>
                    <a:pt x="827278" y="84963"/>
                  </a:cubicBezTo>
                  <a:cubicBezTo>
                    <a:pt x="740918" y="41402"/>
                    <a:pt x="648589" y="0"/>
                    <a:pt x="551815" y="0"/>
                  </a:cubicBezTo>
                  <a:close/>
                </a:path>
              </a:pathLst>
            </a:custGeom>
            <a:solidFill>
              <a:srgbClr val="DDC29F"/>
            </a:solidFill>
          </p:spPr>
          <p:txBody>
            <a:bodyPr/>
            <a:lstStyle/>
            <a:p>
              <a:endParaRPr lang="en-IN"/>
            </a:p>
          </p:txBody>
        </p:sp>
      </p:grpSp>
      <p:grpSp>
        <p:nvGrpSpPr>
          <p:cNvPr id="26" name="Group 25">
            <a:extLst>
              <a:ext uri="{FF2B5EF4-FFF2-40B4-BE49-F238E27FC236}">
                <a16:creationId xmlns:a16="http://schemas.microsoft.com/office/drawing/2014/main" id="{59F9764A-54E8-A751-FC26-5481B76B6012}"/>
              </a:ext>
            </a:extLst>
          </p:cNvPr>
          <p:cNvGrpSpPr/>
          <p:nvPr/>
        </p:nvGrpSpPr>
        <p:grpSpPr>
          <a:xfrm>
            <a:off x="2032006" y="6306685"/>
            <a:ext cx="10545378" cy="2378088"/>
            <a:chOff x="2032006" y="6306685"/>
            <a:chExt cx="10545378" cy="2378088"/>
          </a:xfrm>
        </p:grpSpPr>
        <p:sp>
          <p:nvSpPr>
            <p:cNvPr id="21" name="TextBox 21"/>
            <p:cNvSpPr txBox="1"/>
            <p:nvPr/>
          </p:nvSpPr>
          <p:spPr>
            <a:xfrm>
              <a:off x="4928657" y="6714679"/>
              <a:ext cx="7648727" cy="1552575"/>
            </a:xfrm>
            <a:prstGeom prst="rect">
              <a:avLst/>
            </a:prstGeom>
          </p:spPr>
          <p:txBody>
            <a:bodyPr lIns="0" tIns="0" rIns="0" bIns="0" rtlCol="0" anchor="t">
              <a:spAutoFit/>
            </a:bodyPr>
            <a:lstStyle/>
            <a:p>
              <a:pPr algn="l">
                <a:lnSpc>
                  <a:spcPts val="4079"/>
                </a:lnSpc>
              </a:pPr>
              <a:r>
                <a:rPr lang="en-US" sz="3399" dirty="0">
                  <a:solidFill>
                    <a:srgbClr val="41571E"/>
                  </a:solidFill>
                  <a:latin typeface="Asap"/>
                  <a:ea typeface="Asap"/>
                  <a:cs typeface="Asap"/>
                  <a:sym typeface="Asap"/>
                </a:rPr>
                <a:t>Kaggle Datasets: Various curated plant pathology datasets</a:t>
              </a:r>
            </a:p>
            <a:p>
              <a:pPr algn="l">
                <a:lnSpc>
                  <a:spcPts val="4079"/>
                </a:lnSpc>
              </a:pPr>
              <a:r>
                <a:rPr lang="en-US" sz="3399" dirty="0">
                  <a:solidFill>
                    <a:srgbClr val="41571E"/>
                  </a:solidFill>
                  <a:latin typeface="Asap"/>
                  <a:ea typeface="Asap"/>
                  <a:cs typeface="Asap"/>
                  <a:sym typeface="Asap"/>
                </a:rPr>
                <a:t>Click here : </a:t>
              </a:r>
              <a:r>
                <a:rPr lang="en-US" sz="3399" u="sng" dirty="0" err="1">
                  <a:solidFill>
                    <a:srgbClr val="41571E"/>
                  </a:solidFill>
                  <a:latin typeface="Asap"/>
                  <a:ea typeface="Asap"/>
                  <a:cs typeface="Asap"/>
                  <a:sym typeface="Asap"/>
                  <a:hlinkClick r:id="rId18" tooltip="https://www.kaggle.com/datasets/alexo98/leaf-detection"/>
                </a:rPr>
                <a:t>LeafDetectionLink</a:t>
              </a:r>
              <a:r>
                <a:rPr lang="en-US" sz="3399" dirty="0">
                  <a:solidFill>
                    <a:srgbClr val="41571E"/>
                  </a:solidFill>
                  <a:latin typeface="Asap"/>
                  <a:ea typeface="Asap"/>
                  <a:cs typeface="Asap"/>
                  <a:sym typeface="Asap"/>
                </a:rPr>
                <a:t> </a:t>
              </a:r>
            </a:p>
          </p:txBody>
        </p:sp>
        <p:grpSp>
          <p:nvGrpSpPr>
            <p:cNvPr id="24" name="Group 23">
              <a:extLst>
                <a:ext uri="{FF2B5EF4-FFF2-40B4-BE49-F238E27FC236}">
                  <a16:creationId xmlns:a16="http://schemas.microsoft.com/office/drawing/2014/main" id="{EA99663E-FA38-E4D8-94A8-FFA6FBBA73A9}"/>
                </a:ext>
              </a:extLst>
            </p:cNvPr>
            <p:cNvGrpSpPr/>
            <p:nvPr/>
          </p:nvGrpSpPr>
          <p:grpSpPr>
            <a:xfrm>
              <a:off x="2032006" y="6306685"/>
              <a:ext cx="2656585" cy="2378088"/>
              <a:chOff x="2032006" y="6306685"/>
              <a:chExt cx="2656585" cy="2378088"/>
            </a:xfrm>
          </p:grpSpPr>
          <p:sp>
            <p:nvSpPr>
              <p:cNvPr id="20" name="Freeform 20"/>
              <p:cNvSpPr/>
              <p:nvPr/>
            </p:nvSpPr>
            <p:spPr>
              <a:xfrm>
                <a:off x="2032006" y="6306685"/>
                <a:ext cx="2588758" cy="2378088"/>
              </a:xfrm>
              <a:custGeom>
                <a:avLst/>
                <a:gdLst/>
                <a:ahLst/>
                <a:cxnLst/>
                <a:rect l="l" t="t" r="r" b="b"/>
                <a:pathLst>
                  <a:path w="2588758" h="2378088">
                    <a:moveTo>
                      <a:pt x="0" y="0"/>
                    </a:moveTo>
                    <a:lnTo>
                      <a:pt x="2588758" y="0"/>
                    </a:lnTo>
                    <a:lnTo>
                      <a:pt x="2588758" y="2378088"/>
                    </a:lnTo>
                    <a:lnTo>
                      <a:pt x="0" y="237808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22" name="TextBox 22"/>
              <p:cNvSpPr txBox="1"/>
              <p:nvPr/>
            </p:nvSpPr>
            <p:spPr>
              <a:xfrm>
                <a:off x="2123441" y="6982661"/>
                <a:ext cx="2565150" cy="1000125"/>
              </a:xfrm>
              <a:prstGeom prst="rect">
                <a:avLst/>
              </a:prstGeom>
            </p:spPr>
            <p:txBody>
              <a:bodyPr lIns="0" tIns="0" rIns="0" bIns="0" rtlCol="0" anchor="t">
                <a:spAutoFit/>
              </a:bodyPr>
              <a:lstStyle/>
              <a:p>
                <a:pPr algn="ctr">
                  <a:lnSpc>
                    <a:spcPts val="7680"/>
                  </a:lnSpc>
                </a:pPr>
                <a:r>
                  <a:rPr lang="en-US" sz="6400" dirty="0">
                    <a:solidFill>
                      <a:srgbClr val="41571E"/>
                    </a:solidFill>
                    <a:latin typeface="Arimo"/>
                    <a:ea typeface="Arimo"/>
                    <a:cs typeface="Arimo"/>
                    <a:sym typeface="Arimo"/>
                  </a:rPr>
                  <a:t>02</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750"/>
                                        <p:tgtEl>
                                          <p:spTgt spid="14"/>
                                        </p:tgtEl>
                                      </p:cBhvr>
                                    </p:animEffect>
                                  </p:childTnLst>
                                </p:cTn>
                              </p:par>
                            </p:childTnLst>
                          </p:cTn>
                        </p:par>
                        <p:par>
                          <p:cTn id="8" fill="hold">
                            <p:stCondLst>
                              <p:cond delay="750"/>
                            </p:stCondLst>
                            <p:childTnLst>
                              <p:par>
                                <p:cTn id="9" presetID="42"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750"/>
                                        <p:tgtEl>
                                          <p:spTgt spid="25"/>
                                        </p:tgtEl>
                                      </p:cBhvr>
                                    </p:animEffect>
                                    <p:anim calcmode="lin" valueType="num">
                                      <p:cBhvr>
                                        <p:cTn id="12" dur="750" fill="hold"/>
                                        <p:tgtEl>
                                          <p:spTgt spid="25"/>
                                        </p:tgtEl>
                                        <p:attrNameLst>
                                          <p:attrName>ppt_x</p:attrName>
                                        </p:attrNameLst>
                                      </p:cBhvr>
                                      <p:tavLst>
                                        <p:tav tm="0">
                                          <p:val>
                                            <p:strVal val="#ppt_x"/>
                                          </p:val>
                                        </p:tav>
                                        <p:tav tm="100000">
                                          <p:val>
                                            <p:strVal val="#ppt_x"/>
                                          </p:val>
                                        </p:tav>
                                      </p:tavLst>
                                    </p:anim>
                                    <p:anim calcmode="lin" valueType="num">
                                      <p:cBhvr>
                                        <p:cTn id="13" dur="750" fill="hold"/>
                                        <p:tgtEl>
                                          <p:spTgt spid="2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750"/>
                                        <p:tgtEl>
                                          <p:spTgt spid="26"/>
                                        </p:tgtEl>
                                      </p:cBhvr>
                                    </p:animEffect>
                                    <p:anim calcmode="lin" valueType="num">
                                      <p:cBhvr>
                                        <p:cTn id="18" dur="750" fill="hold"/>
                                        <p:tgtEl>
                                          <p:spTgt spid="26"/>
                                        </p:tgtEl>
                                        <p:attrNameLst>
                                          <p:attrName>ppt_x</p:attrName>
                                        </p:attrNameLst>
                                      </p:cBhvr>
                                      <p:tavLst>
                                        <p:tav tm="0">
                                          <p:val>
                                            <p:strVal val="#ppt_x"/>
                                          </p:val>
                                        </p:tav>
                                        <p:tav tm="100000">
                                          <p:val>
                                            <p:strVal val="#ppt_x"/>
                                          </p:val>
                                        </p:tav>
                                      </p:tavLst>
                                    </p:anim>
                                    <p:anim calcmode="lin" valueType="num">
                                      <p:cBhvr>
                                        <p:cTn id="19" dur="75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F3DB"/>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4816284" y="6810994"/>
            <a:ext cx="3071400" cy="3901200"/>
            <a:chOff x="0" y="0"/>
            <a:chExt cx="4095200" cy="5201600"/>
          </a:xfrm>
        </p:grpSpPr>
        <p:sp>
          <p:nvSpPr>
            <p:cNvPr id="3" name="Freeform 3"/>
            <p:cNvSpPr/>
            <p:nvPr/>
          </p:nvSpPr>
          <p:spPr>
            <a:xfrm>
              <a:off x="0" y="0"/>
              <a:ext cx="4095242" cy="5201666"/>
            </a:xfrm>
            <a:custGeom>
              <a:avLst/>
              <a:gdLst/>
              <a:ahLst/>
              <a:cxnLst/>
              <a:rect l="l" t="t" r="r" b="b"/>
              <a:pathLst>
                <a:path w="4095242" h="5201666">
                  <a:moveTo>
                    <a:pt x="2106676" y="0"/>
                  </a:moveTo>
                  <a:lnTo>
                    <a:pt x="1988439" y="0"/>
                  </a:lnTo>
                  <a:cubicBezTo>
                    <a:pt x="890270" y="0"/>
                    <a:pt x="0" y="890270"/>
                    <a:pt x="0" y="1988566"/>
                  </a:cubicBezTo>
                  <a:lnTo>
                    <a:pt x="0" y="5201666"/>
                  </a:lnTo>
                  <a:lnTo>
                    <a:pt x="4095242" y="5201666"/>
                  </a:lnTo>
                  <a:lnTo>
                    <a:pt x="4095242" y="1988566"/>
                  </a:lnTo>
                  <a:cubicBezTo>
                    <a:pt x="4095242" y="890270"/>
                    <a:pt x="3204972" y="0"/>
                    <a:pt x="2106676" y="0"/>
                  </a:cubicBezTo>
                  <a:close/>
                </a:path>
              </a:pathLst>
            </a:custGeom>
            <a:solidFill>
              <a:srgbClr val="D2E296"/>
            </a:solidFill>
          </p:spPr>
          <p:txBody>
            <a:bodyPr/>
            <a:lstStyle/>
            <a:p>
              <a:endParaRPr lang="en-IN"/>
            </a:p>
          </p:txBody>
        </p:sp>
      </p:grpSp>
      <p:sp>
        <p:nvSpPr>
          <p:cNvPr id="4" name="Freeform 4"/>
          <p:cNvSpPr/>
          <p:nvPr/>
        </p:nvSpPr>
        <p:spPr>
          <a:xfrm>
            <a:off x="14777232" y="6958092"/>
            <a:ext cx="3525368" cy="3337408"/>
          </a:xfrm>
          <a:custGeom>
            <a:avLst/>
            <a:gdLst/>
            <a:ahLst/>
            <a:cxnLst/>
            <a:rect l="l" t="t" r="r" b="b"/>
            <a:pathLst>
              <a:path w="3525368" h="3337408">
                <a:moveTo>
                  <a:pt x="0" y="0"/>
                </a:moveTo>
                <a:lnTo>
                  <a:pt x="3525368" y="0"/>
                </a:lnTo>
                <a:lnTo>
                  <a:pt x="3525368" y="3337408"/>
                </a:lnTo>
                <a:lnTo>
                  <a:pt x="0" y="33374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5" name="Group 5"/>
          <p:cNvGrpSpPr/>
          <p:nvPr/>
        </p:nvGrpSpPr>
        <p:grpSpPr>
          <a:xfrm rot="-10800000">
            <a:off x="-27902" y="0"/>
            <a:ext cx="2891400" cy="3604800"/>
            <a:chOff x="0" y="0"/>
            <a:chExt cx="3855200" cy="4806400"/>
          </a:xfrm>
        </p:grpSpPr>
        <p:sp>
          <p:nvSpPr>
            <p:cNvPr id="6" name="Freeform 6"/>
            <p:cNvSpPr/>
            <p:nvPr/>
          </p:nvSpPr>
          <p:spPr>
            <a:xfrm>
              <a:off x="0" y="0"/>
              <a:ext cx="3855212" cy="4806442"/>
            </a:xfrm>
            <a:custGeom>
              <a:avLst/>
              <a:gdLst/>
              <a:ahLst/>
              <a:cxnLst/>
              <a:rect l="l" t="t" r="r" b="b"/>
              <a:pathLst>
                <a:path w="3855212" h="4806442">
                  <a:moveTo>
                    <a:pt x="1983232" y="0"/>
                  </a:moveTo>
                  <a:lnTo>
                    <a:pt x="1871980" y="0"/>
                  </a:lnTo>
                  <a:cubicBezTo>
                    <a:pt x="838073" y="0"/>
                    <a:pt x="0" y="838073"/>
                    <a:pt x="0" y="1871980"/>
                  </a:cubicBezTo>
                  <a:lnTo>
                    <a:pt x="0" y="4806442"/>
                  </a:lnTo>
                  <a:lnTo>
                    <a:pt x="3855212" y="4806442"/>
                  </a:lnTo>
                  <a:lnTo>
                    <a:pt x="3855212" y="1871980"/>
                  </a:lnTo>
                  <a:cubicBezTo>
                    <a:pt x="3855212" y="838073"/>
                    <a:pt x="3017139" y="0"/>
                    <a:pt x="1983232" y="0"/>
                  </a:cubicBezTo>
                  <a:close/>
                </a:path>
              </a:pathLst>
            </a:custGeom>
            <a:solidFill>
              <a:srgbClr val="D2E296"/>
            </a:solidFill>
          </p:spPr>
          <p:txBody>
            <a:bodyPr/>
            <a:lstStyle/>
            <a:p>
              <a:endParaRPr lang="en-IN"/>
            </a:p>
          </p:txBody>
        </p:sp>
      </p:grpSp>
      <p:sp>
        <p:nvSpPr>
          <p:cNvPr id="7" name="Freeform 7"/>
          <p:cNvSpPr/>
          <p:nvPr/>
        </p:nvSpPr>
        <p:spPr>
          <a:xfrm>
            <a:off x="-27900" y="-29168"/>
            <a:ext cx="3091500" cy="3317100"/>
          </a:xfrm>
          <a:custGeom>
            <a:avLst/>
            <a:gdLst/>
            <a:ahLst/>
            <a:cxnLst/>
            <a:rect l="l" t="t" r="r" b="b"/>
            <a:pathLst>
              <a:path w="3091500" h="3317100">
                <a:moveTo>
                  <a:pt x="0" y="0"/>
                </a:moveTo>
                <a:lnTo>
                  <a:pt x="3091500" y="0"/>
                </a:lnTo>
                <a:lnTo>
                  <a:pt x="3091500" y="3317100"/>
                </a:lnTo>
                <a:lnTo>
                  <a:pt x="0" y="33171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Freeform 8"/>
          <p:cNvSpPr/>
          <p:nvPr/>
        </p:nvSpPr>
        <p:spPr>
          <a:xfrm>
            <a:off x="604234" y="543000"/>
            <a:ext cx="2259250" cy="2231100"/>
          </a:xfrm>
          <a:custGeom>
            <a:avLst/>
            <a:gdLst/>
            <a:ahLst/>
            <a:cxnLst/>
            <a:rect l="l" t="t" r="r" b="b"/>
            <a:pathLst>
              <a:path w="2259250" h="2231100">
                <a:moveTo>
                  <a:pt x="0" y="0"/>
                </a:moveTo>
                <a:lnTo>
                  <a:pt x="2259250" y="0"/>
                </a:lnTo>
                <a:lnTo>
                  <a:pt x="2259250" y="2231100"/>
                </a:lnTo>
                <a:lnTo>
                  <a:pt x="0" y="2231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9" name="Freeform 9"/>
          <p:cNvSpPr/>
          <p:nvPr/>
        </p:nvSpPr>
        <p:spPr>
          <a:xfrm>
            <a:off x="15665575" y="49475"/>
            <a:ext cx="2644450" cy="2469400"/>
          </a:xfrm>
          <a:custGeom>
            <a:avLst/>
            <a:gdLst/>
            <a:ahLst/>
            <a:cxnLst/>
            <a:rect l="l" t="t" r="r" b="b"/>
            <a:pathLst>
              <a:path w="2644450" h="2469400">
                <a:moveTo>
                  <a:pt x="0" y="0"/>
                </a:moveTo>
                <a:lnTo>
                  <a:pt x="2644450" y="0"/>
                </a:lnTo>
                <a:lnTo>
                  <a:pt x="2644450" y="2469400"/>
                </a:lnTo>
                <a:lnTo>
                  <a:pt x="0" y="2469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0" name="Freeform 10"/>
          <p:cNvSpPr/>
          <p:nvPr/>
        </p:nvSpPr>
        <p:spPr>
          <a:xfrm>
            <a:off x="9950" y="7398950"/>
            <a:ext cx="3508250" cy="2905800"/>
          </a:xfrm>
          <a:custGeom>
            <a:avLst/>
            <a:gdLst/>
            <a:ahLst/>
            <a:cxnLst/>
            <a:rect l="l" t="t" r="r" b="b"/>
            <a:pathLst>
              <a:path w="3508250" h="2905800">
                <a:moveTo>
                  <a:pt x="0" y="0"/>
                </a:moveTo>
                <a:lnTo>
                  <a:pt x="3508250" y="0"/>
                </a:lnTo>
                <a:lnTo>
                  <a:pt x="3508250" y="2905800"/>
                </a:lnTo>
                <a:lnTo>
                  <a:pt x="0" y="2905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11" name="Freeform 11"/>
          <p:cNvSpPr/>
          <p:nvPr/>
        </p:nvSpPr>
        <p:spPr>
          <a:xfrm>
            <a:off x="16106452" y="8151348"/>
            <a:ext cx="1328422" cy="1220480"/>
          </a:xfrm>
          <a:custGeom>
            <a:avLst/>
            <a:gdLst/>
            <a:ahLst/>
            <a:cxnLst/>
            <a:rect l="l" t="t" r="r" b="b"/>
            <a:pathLst>
              <a:path w="1328422" h="1220480">
                <a:moveTo>
                  <a:pt x="0" y="0"/>
                </a:moveTo>
                <a:lnTo>
                  <a:pt x="1328422" y="0"/>
                </a:lnTo>
                <a:lnTo>
                  <a:pt x="1328422" y="1220480"/>
                </a:lnTo>
                <a:lnTo>
                  <a:pt x="0" y="122048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13" name="TextBox 14">
            <a:extLst>
              <a:ext uri="{FF2B5EF4-FFF2-40B4-BE49-F238E27FC236}">
                <a16:creationId xmlns:a16="http://schemas.microsoft.com/office/drawing/2014/main" id="{9666AC58-3270-2DCE-6CBA-03485C3550AE}"/>
              </a:ext>
            </a:extLst>
          </p:cNvPr>
          <p:cNvSpPr txBox="1"/>
          <p:nvPr/>
        </p:nvSpPr>
        <p:spPr>
          <a:xfrm>
            <a:off x="6194478" y="1595823"/>
            <a:ext cx="5899043" cy="1215974"/>
          </a:xfrm>
          <a:prstGeom prst="rect">
            <a:avLst/>
          </a:prstGeom>
        </p:spPr>
        <p:txBody>
          <a:bodyPr wrap="square" lIns="0" tIns="0" rIns="0" bIns="0" rtlCol="0" anchor="t">
            <a:spAutoFit/>
          </a:bodyPr>
          <a:lstStyle/>
          <a:p>
            <a:pPr algn="l">
              <a:lnSpc>
                <a:spcPts val="10055"/>
              </a:lnSpc>
            </a:pPr>
            <a:r>
              <a:rPr lang="en-US" sz="8379" b="1" dirty="0">
                <a:solidFill>
                  <a:srgbClr val="748E1E"/>
                </a:solidFill>
                <a:latin typeface="Arimo Bold"/>
                <a:ea typeface="Arimo Bold"/>
                <a:cs typeface="Arimo Bold"/>
                <a:sym typeface="Arimo Bold"/>
              </a:rPr>
              <a:t>Conclusion</a:t>
            </a:r>
            <a:endParaRPr lang="en-US" sz="8379" dirty="0">
              <a:solidFill>
                <a:srgbClr val="41571E"/>
              </a:solidFill>
              <a:latin typeface="Arimo"/>
              <a:ea typeface="Arimo"/>
              <a:cs typeface="Arimo"/>
              <a:sym typeface="Arimo"/>
            </a:endParaRPr>
          </a:p>
        </p:txBody>
      </p:sp>
      <p:sp>
        <p:nvSpPr>
          <p:cNvPr id="17" name="TextBox 14">
            <a:extLst>
              <a:ext uri="{FF2B5EF4-FFF2-40B4-BE49-F238E27FC236}">
                <a16:creationId xmlns:a16="http://schemas.microsoft.com/office/drawing/2014/main" id="{FF3D093A-A51A-DA8B-46C1-9E7739C1B51B}"/>
              </a:ext>
            </a:extLst>
          </p:cNvPr>
          <p:cNvSpPr txBox="1"/>
          <p:nvPr/>
        </p:nvSpPr>
        <p:spPr>
          <a:xfrm>
            <a:off x="2476500" y="3104718"/>
            <a:ext cx="13335000" cy="6155531"/>
          </a:xfrm>
          <a:prstGeom prst="rect">
            <a:avLst/>
          </a:prstGeom>
        </p:spPr>
        <p:txBody>
          <a:bodyPr wrap="square" lIns="0" tIns="0" rIns="0" bIns="0" rtlCol="0" anchor="t">
            <a:spAutoFit/>
          </a:bodyPr>
          <a:lstStyle/>
          <a:p>
            <a:pPr algn="ctr">
              <a:lnSpc>
                <a:spcPts val="4799"/>
              </a:lnSpc>
            </a:pPr>
            <a:r>
              <a:rPr lang="en-GB" sz="4000" dirty="0">
                <a:solidFill>
                  <a:srgbClr val="41571E"/>
                </a:solidFill>
                <a:latin typeface="Asap"/>
                <a:ea typeface="Asap"/>
                <a:cs typeface="Asap"/>
                <a:sym typeface="Asap"/>
              </a:rPr>
              <a:t>Today, we talked about how smart agriculture is using deep learning to help detect plant diseases. This technology makes it easier and more accurate to check the health of plants. By using powerful neural networks and well-organized data, farmers can quickly identify problems and take action. This not only helps them prevent crop losses but also supports more sustainable farming methods. In short, these technologies mark an important step forward for modern agriculture, helping to ensure a healthier and more efficient food production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TotalTime>
  <Words>637</Words>
  <Application>Microsoft Office PowerPoint</Application>
  <PresentationFormat>Custom</PresentationFormat>
  <Paragraphs>89</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Asap Bold</vt:lpstr>
      <vt:lpstr>Arimo</vt:lpstr>
      <vt:lpstr>Wingdings</vt:lpstr>
      <vt:lpstr>Arial</vt:lpstr>
      <vt:lpstr>Asap</vt:lpstr>
      <vt:lpstr>Calibri</vt:lpstr>
      <vt:lpstr>Arimo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Agriculture</dc:title>
  <dc:creator>Faria Khan</dc:creator>
  <cp:lastModifiedBy>Faria Khan</cp:lastModifiedBy>
  <cp:revision>7</cp:revision>
  <dcterms:created xsi:type="dcterms:W3CDTF">2006-08-16T00:00:00Z</dcterms:created>
  <dcterms:modified xsi:type="dcterms:W3CDTF">2025-01-12T11:05:58Z</dcterms:modified>
  <dc:identifier>DAGbt9cHIUE</dc:identifier>
</cp:coreProperties>
</file>